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3"/>
  </p:notesMasterIdLst>
  <p:sldIdLst>
    <p:sldId id="326" r:id="rId2"/>
    <p:sldId id="327" r:id="rId3"/>
    <p:sldId id="330" r:id="rId4"/>
    <p:sldId id="331" r:id="rId5"/>
    <p:sldId id="332" r:id="rId6"/>
    <p:sldId id="333" r:id="rId7"/>
    <p:sldId id="334" r:id="rId8"/>
    <p:sldId id="335" r:id="rId9"/>
    <p:sldId id="336" r:id="rId10"/>
    <p:sldId id="337" r:id="rId11"/>
    <p:sldId id="338" r:id="rId12"/>
    <p:sldId id="339" r:id="rId13"/>
    <p:sldId id="297" r:id="rId14"/>
    <p:sldId id="298" r:id="rId15"/>
    <p:sldId id="299" r:id="rId16"/>
    <p:sldId id="300" r:id="rId17"/>
    <p:sldId id="301" r:id="rId18"/>
    <p:sldId id="302" r:id="rId19"/>
    <p:sldId id="350" r:id="rId20"/>
    <p:sldId id="303" r:id="rId21"/>
    <p:sldId id="304" r:id="rId22"/>
    <p:sldId id="305" r:id="rId23"/>
    <p:sldId id="306" r:id="rId24"/>
    <p:sldId id="307" r:id="rId25"/>
    <p:sldId id="308" r:id="rId26"/>
    <p:sldId id="309" r:id="rId27"/>
    <p:sldId id="340" r:id="rId28"/>
    <p:sldId id="341" r:id="rId29"/>
    <p:sldId id="265" r:id="rId30"/>
    <p:sldId id="259" r:id="rId31"/>
    <p:sldId id="264" r:id="rId32"/>
    <p:sldId id="270" r:id="rId33"/>
    <p:sldId id="271" r:id="rId34"/>
    <p:sldId id="263" r:id="rId35"/>
    <p:sldId id="272" r:id="rId36"/>
    <p:sldId id="273" r:id="rId37"/>
    <p:sldId id="278" r:id="rId38"/>
    <p:sldId id="351" r:id="rId39"/>
    <p:sldId id="279" r:id="rId40"/>
    <p:sldId id="276" r:id="rId41"/>
    <p:sldId id="275" r:id="rId42"/>
    <p:sldId id="280" r:id="rId43"/>
    <p:sldId id="281" r:id="rId44"/>
    <p:sldId id="282" r:id="rId45"/>
    <p:sldId id="283" r:id="rId46"/>
    <p:sldId id="284" r:id="rId47"/>
    <p:sldId id="266" r:id="rId48"/>
    <p:sldId id="267" r:id="rId49"/>
    <p:sldId id="285" r:id="rId50"/>
    <p:sldId id="287" r:id="rId51"/>
    <p:sldId id="286" r:id="rId52"/>
    <p:sldId id="288" r:id="rId53"/>
    <p:sldId id="289" r:id="rId54"/>
    <p:sldId id="290" r:id="rId55"/>
    <p:sldId id="291" r:id="rId56"/>
    <p:sldId id="293" r:id="rId57"/>
    <p:sldId id="294" r:id="rId58"/>
    <p:sldId id="352" r:id="rId59"/>
    <p:sldId id="353" r:id="rId60"/>
    <p:sldId id="354" r:id="rId61"/>
    <p:sldId id="355" r:id="rId62"/>
    <p:sldId id="356" r:id="rId63"/>
    <p:sldId id="357" r:id="rId64"/>
    <p:sldId id="358" r:id="rId65"/>
    <p:sldId id="296" r:id="rId66"/>
    <p:sldId id="295" r:id="rId67"/>
    <p:sldId id="274" r:id="rId68"/>
    <p:sldId id="325" r:id="rId69"/>
    <p:sldId id="359" r:id="rId70"/>
    <p:sldId id="360" r:id="rId71"/>
    <p:sldId id="342" r:id="rId7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3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showComments="0">
  <p:normalViewPr>
    <p:restoredLeft sz="15620"/>
    <p:restoredTop sz="94660"/>
  </p:normalViewPr>
  <p:slideViewPr>
    <p:cSldViewPr snapToGrid="0" snapToObjects="1">
      <p:cViewPr varScale="1">
        <p:scale>
          <a:sx n="107" d="100"/>
          <a:sy n="107" d="100"/>
        </p:scale>
        <p:origin x="-2112"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069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notesMaster" Target="notesMasters/notesMaster1.xml"/><Relationship Id="rId74" Type="http://schemas.openxmlformats.org/officeDocument/2006/relationships/printerSettings" Target="printerSettings/printerSettings1.bin"/><Relationship Id="rId75" Type="http://schemas.openxmlformats.org/officeDocument/2006/relationships/presProps" Target="presProps.xml"/><Relationship Id="rId76" Type="http://schemas.openxmlformats.org/officeDocument/2006/relationships/viewProps" Target="viewProps.xml"/><Relationship Id="rId77" Type="http://schemas.openxmlformats.org/officeDocument/2006/relationships/theme" Target="theme/theme1.xml"/><Relationship Id="rId78"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6A41FB-4C1D-C844-B2EB-BCACD825A64E}" type="datetimeFigureOut">
              <a:rPr lang="en-US" smtClean="0"/>
              <a:pPr/>
              <a:t>10/29/13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6AB584-3CB0-394C-A503-2922775533C8}" type="slidenum">
              <a:rPr lang="en-US" smtClean="0"/>
              <a:pPr/>
              <a:t>‹#›</a:t>
            </a:fld>
            <a:endParaRPr lang="en-US"/>
          </a:p>
        </p:txBody>
      </p:sp>
    </p:spTree>
    <p:extLst>
      <p:ext uri="{BB962C8B-B14F-4D97-AF65-F5344CB8AC3E}">
        <p14:creationId xmlns:p14="http://schemas.microsoft.com/office/powerpoint/2010/main" val="38060100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6AB584-3CB0-394C-A503-2922775533C8}" type="slidenum">
              <a:rPr lang="en-US" smtClean="0"/>
              <a:pPr/>
              <a:t>35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6AB584-3CB0-394C-A503-2922775533C8}" type="slidenum">
              <a:rPr lang="en-US" smtClean="0"/>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6AB584-3CB0-394C-A503-2922775533C8}" type="slidenum">
              <a:rPr lang="en-US" smtClean="0"/>
              <a:pPr/>
              <a:t>38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6AB584-3CB0-394C-A503-2922775533C8}" type="slidenum">
              <a:rPr lang="en-US" smtClean="0"/>
              <a:pPr/>
              <a:t>41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6AB584-3CB0-394C-A503-2922775533C8}" type="slidenum">
              <a:rPr lang="en-US" smtClean="0"/>
              <a:pPr/>
              <a:t>56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6AB584-3CB0-394C-A503-2922775533C8}" type="slidenum">
              <a:rPr lang="en-US" smtClean="0"/>
              <a:pPr/>
              <a:t>57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AC0F0D-C3E5-8F46-9E46-F27C067BF42A}" type="datetimeFigureOut">
              <a:rPr lang="en-US" smtClean="0"/>
              <a:pPr/>
              <a:t>10/29/13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C0AD1-0D1C-944E-BED8-54EA080ECFA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AC0F0D-C3E5-8F46-9E46-F27C067BF42A}" type="datetimeFigureOut">
              <a:rPr lang="en-US" smtClean="0"/>
              <a:pPr/>
              <a:t>10/29/13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C0AD1-0D1C-944E-BED8-54EA080ECF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AC0F0D-C3E5-8F46-9E46-F27C067BF42A}" type="datetimeFigureOut">
              <a:rPr lang="en-US" smtClean="0"/>
              <a:pPr/>
              <a:t>10/29/13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C0AD1-0D1C-944E-BED8-54EA080ECF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AC0F0D-C3E5-8F46-9E46-F27C067BF42A}" type="datetimeFigureOut">
              <a:rPr lang="en-US" smtClean="0"/>
              <a:pPr/>
              <a:t>10/29/13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C0AD1-0D1C-944E-BED8-54EA080ECF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AC0F0D-C3E5-8F46-9E46-F27C067BF42A}" type="datetimeFigureOut">
              <a:rPr lang="en-US" smtClean="0"/>
              <a:pPr/>
              <a:t>10/29/13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C0AD1-0D1C-944E-BED8-54EA080ECFA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AC0F0D-C3E5-8F46-9E46-F27C067BF42A}" type="datetimeFigureOut">
              <a:rPr lang="en-US" smtClean="0"/>
              <a:pPr/>
              <a:t>10/29/13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3C0AD1-0D1C-944E-BED8-54EA080ECF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AC0F0D-C3E5-8F46-9E46-F27C067BF42A}" type="datetimeFigureOut">
              <a:rPr lang="en-US" smtClean="0"/>
              <a:pPr/>
              <a:t>10/29/13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3C0AD1-0D1C-944E-BED8-54EA080ECF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AC0F0D-C3E5-8F46-9E46-F27C067BF42A}" type="datetimeFigureOut">
              <a:rPr lang="en-US" smtClean="0"/>
              <a:pPr/>
              <a:t>10/29/13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3C0AD1-0D1C-944E-BED8-54EA080ECF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AC0F0D-C3E5-8F46-9E46-F27C067BF42A}" type="datetimeFigureOut">
              <a:rPr lang="en-US" smtClean="0"/>
              <a:pPr/>
              <a:t>10/29/13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3C0AD1-0D1C-944E-BED8-54EA080ECF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AC0F0D-C3E5-8F46-9E46-F27C067BF42A}" type="datetimeFigureOut">
              <a:rPr lang="en-US" smtClean="0"/>
              <a:pPr/>
              <a:t>10/29/13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3C0AD1-0D1C-944E-BED8-54EA080ECF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AC0F0D-C3E5-8F46-9E46-F27C067BF42A}" type="datetimeFigureOut">
              <a:rPr lang="en-US" smtClean="0"/>
              <a:pPr/>
              <a:t>10/29/13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3C0AD1-0D1C-944E-BED8-54EA080ECFA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AC0F0D-C3E5-8F46-9E46-F27C067BF42A}" type="datetimeFigureOut">
              <a:rPr lang="en-US" smtClean="0"/>
              <a:pPr/>
              <a:t>10/29/13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3C0AD1-0D1C-944E-BED8-54EA080ECFA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image" Target="../media/image2.png"/><Relationship Id="rId1" Type="http://schemas.microsoft.com/office/2007/relationships/media" Target="file://localhost/Users/sean/Desktop/goodies%20Backup/goodies/Customer_Acquisition/Customer_Acquisition_WoAPartners/01McIngvale.aif" TargetMode="External"/><Relationship Id="rId2" Type="http://schemas.openxmlformats.org/officeDocument/2006/relationships/audio" Target="file://localhost/Users/sean/Desktop/goodies%20Backup/goodies/Customer_Acquisition/Customer_Acquisition_WoAPartners/01McIngvale.ai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image" Target="../media/image2.png"/><Relationship Id="rId1" Type="http://schemas.microsoft.com/office/2007/relationships/media" Target="file://localhost/Users/sean/Desktop/goodies%20Backup/goodies/Customer_Acquisition/Customer_Acquisition_WoAPartners/02Walton.aif" TargetMode="External"/><Relationship Id="rId2" Type="http://schemas.openxmlformats.org/officeDocument/2006/relationships/audio" Target="file://localhost/Users/sean/Desktop/goodies%20Backup/goodies/Customer_Acquisition/Customer_Acquisition_WoAPartners/02Walton.aif"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6.jpe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3.xml"/><Relationship Id="rId5" Type="http://schemas.openxmlformats.org/officeDocument/2006/relationships/image" Target="../media/image6.jpeg"/><Relationship Id="rId6" Type="http://schemas.openxmlformats.org/officeDocument/2006/relationships/image" Target="../media/image2.png"/><Relationship Id="rId1" Type="http://schemas.microsoft.com/office/2007/relationships/media" Target="file://localhost/Users/sean/Desktop/goodies%20Backup/goodies/Customer_Acquisition/Customer_Acquisition_WoAPartners/03Ford.aif" TargetMode="External"/><Relationship Id="rId2" Type="http://schemas.openxmlformats.org/officeDocument/2006/relationships/audio" Target="file://localhost/Users/sean/Desktop/goodies%20Backup/goodies/Customer_Acquisition/Customer_Acquisition_WoAPartners/03Ford.aif"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8.gi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image" Target="../media/image10.jpeg"/><Relationship Id="rId5" Type="http://schemas.openxmlformats.org/officeDocument/2006/relationships/image" Target="../media/image2.png"/><Relationship Id="rId1" Type="http://schemas.microsoft.com/office/2007/relationships/media" Target="file://localhost/Users/sean/Desktop/goodies%20Backup/goodies/Customer_Acquisition/Customer_Acquisition_WoAPartners/04Ford.aif" TargetMode="External"/><Relationship Id="rId2" Type="http://schemas.openxmlformats.org/officeDocument/2006/relationships/audio" Target="file://localhost/Users/sean/Desktop/goodies%20Backup/goodies/Customer_Acquisition/Customer_Acquisition_WoAPartners/04Ford.aif"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image" Target="../media/image2.png"/><Relationship Id="rId1" Type="http://schemas.microsoft.com/office/2007/relationships/media" Target="file://localhost/Users/sean/Desktop/goodies%20Backup/goodies/Customer_Acquisition/Customer_Acquisition_WoAPartners/05Myhr.aif" TargetMode="External"/><Relationship Id="rId2" Type="http://schemas.openxmlformats.org/officeDocument/2006/relationships/audio" Target="file://localhost/Users/sean/Desktop/goodies%20Backup/goodies/Customer_Acquisition/Customer_Acquisition_WoAPartners/05Myhr.aif"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image" Target="../media/image2.png"/><Relationship Id="rId1" Type="http://schemas.microsoft.com/office/2007/relationships/media" Target="file://localhost/Users/sean/Desktop/goodies%20Backup/goodies/Customer_Acquisition/Customer_Acquisition_WoAPartners/06PhilGreen.aif" TargetMode="External"/><Relationship Id="rId2" Type="http://schemas.openxmlformats.org/officeDocument/2006/relationships/audio" Target="file://localhost/Users/sean/Desktop/goodies%20Backup/goodies/Customer_Acquisition/Customer_Acquisition_WoAPartners/06PhilGreen.aif"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image" Target="../media/image2.png"/><Relationship Id="rId1" Type="http://schemas.microsoft.com/office/2007/relationships/media" Target="file://localhost/Users/sean/Desktop/goodies%20Backup/goodies/Customer_Acquisition/Customer_Acquisition_WoAPartners/07PhilGreen.aif" TargetMode="External"/><Relationship Id="rId2" Type="http://schemas.openxmlformats.org/officeDocument/2006/relationships/audio" Target="file://localhost/Users/sean/Desktop/goodies%20Backup/goodies/Customer_Acquisition/Customer_Acquisition_WoAPartners/07PhilGreen.aif"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2009199"/>
            <a:ext cx="8798266" cy="3170099"/>
          </a:xfrm>
          <a:prstGeom prst="rect">
            <a:avLst/>
          </a:prstGeom>
          <a:noFill/>
        </p:spPr>
        <p:txBody>
          <a:bodyPr wrap="square" rtlCol="0">
            <a:spAutoFit/>
          </a:bodyPr>
          <a:lstStyle/>
          <a:p>
            <a:pPr algn="ctr"/>
            <a:r>
              <a:rPr lang="en-US" sz="4000" dirty="0" smtClean="0"/>
              <a:t>Do you know your current </a:t>
            </a:r>
            <a:br>
              <a:rPr lang="en-US" sz="4000" dirty="0" smtClean="0"/>
            </a:br>
            <a:r>
              <a:rPr lang="en-US" sz="4000" dirty="0" smtClean="0"/>
              <a:t>Cost of Customer Acquisition?</a:t>
            </a:r>
          </a:p>
          <a:p>
            <a:pPr algn="ctr"/>
            <a:endParaRPr lang="en-US" sz="4000" dirty="0" smtClean="0"/>
          </a:p>
          <a:p>
            <a:pPr algn="ctr"/>
            <a:r>
              <a:rPr lang="en-US" sz="4000" dirty="0" smtClean="0">
                <a:solidFill>
                  <a:schemeClr val="bg1"/>
                </a:solidFill>
                <a:effectLst>
                  <a:outerShdw blurRad="50800" dist="38100" dir="2700000">
                    <a:schemeClr val="bg1">
                      <a:alpha val="43000"/>
                    </a:schemeClr>
                  </a:outerShdw>
                </a:effectLst>
              </a:rPr>
              <a:t>You’re not likely to improve </a:t>
            </a:r>
            <a:br>
              <a:rPr lang="en-US" sz="4000" dirty="0" smtClean="0">
                <a:solidFill>
                  <a:schemeClr val="bg1"/>
                </a:solidFill>
                <a:effectLst>
                  <a:outerShdw blurRad="50800" dist="38100" dir="2700000">
                    <a:schemeClr val="bg1">
                      <a:alpha val="43000"/>
                    </a:schemeClr>
                  </a:outerShdw>
                </a:effectLst>
              </a:rPr>
            </a:br>
            <a:r>
              <a:rPr lang="en-US" sz="4000" dirty="0" smtClean="0">
                <a:solidFill>
                  <a:schemeClr val="bg1"/>
                </a:solidFill>
                <a:effectLst>
                  <a:outerShdw blurRad="50800" dist="38100" dir="2700000">
                    <a:schemeClr val="bg1">
                      <a:alpha val="43000"/>
                    </a:schemeClr>
                  </a:outerShdw>
                </a:effectLst>
              </a:rPr>
              <a:t>what you do not measure.</a:t>
            </a:r>
            <a:endParaRPr lang="en-US" sz="4000" dirty="0">
              <a:solidFill>
                <a:schemeClr val="bg1"/>
              </a:solidFill>
              <a:effectLst>
                <a:outerShdw blurRad="50800" dist="38100" dir="2700000">
                  <a:schemeClr val="bg1">
                    <a:alpha val="43000"/>
                  </a:schemeClr>
                </a:outerShdw>
              </a:effectLst>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295989"/>
            <a:ext cx="8798266" cy="4401205"/>
          </a:xfrm>
          <a:prstGeom prst="rect">
            <a:avLst/>
          </a:prstGeom>
          <a:noFill/>
        </p:spPr>
        <p:txBody>
          <a:bodyPr wrap="square" rtlCol="0">
            <a:spAutoFit/>
          </a:bodyPr>
          <a:lstStyle/>
          <a:p>
            <a:r>
              <a:rPr lang="en-US" sz="4000" dirty="0" smtClean="0">
                <a:solidFill>
                  <a:srgbClr val="948A54"/>
                </a:solidFill>
              </a:rPr>
              <a:t>7. The result is the </a:t>
            </a:r>
            <a:r>
              <a:rPr lang="en-US" sz="4000" b="1" dirty="0" smtClean="0">
                <a:solidFill>
                  <a:srgbClr val="948A54"/>
                </a:solidFill>
              </a:rPr>
              <a:t>number</a:t>
            </a:r>
            <a:r>
              <a:rPr lang="en-US" sz="4000" dirty="0" smtClean="0">
                <a:solidFill>
                  <a:srgbClr val="948A54"/>
                </a:solidFill>
              </a:rPr>
              <a:t> of people who bought from you in the past 12 months, solely as a result of your ads.</a:t>
            </a:r>
          </a:p>
          <a:p>
            <a:endParaRPr lang="en-US" sz="4000" dirty="0" smtClean="0"/>
          </a:p>
          <a:p>
            <a:r>
              <a:rPr lang="en-US" sz="4000" dirty="0" smtClean="0"/>
              <a:t>8: Divide that number into your annual ad budget.</a:t>
            </a:r>
          </a:p>
          <a:p>
            <a:endParaRPr lang="en-US" sz="4000" dirty="0" smtClean="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295989"/>
            <a:ext cx="8798266" cy="6247864"/>
          </a:xfrm>
          <a:prstGeom prst="rect">
            <a:avLst/>
          </a:prstGeom>
          <a:noFill/>
        </p:spPr>
        <p:txBody>
          <a:bodyPr wrap="square" rtlCol="0">
            <a:spAutoFit/>
          </a:bodyPr>
          <a:lstStyle/>
          <a:p>
            <a:r>
              <a:rPr lang="en-US" sz="4000" dirty="0" smtClean="0">
                <a:solidFill>
                  <a:schemeClr val="bg2">
                    <a:lumMod val="50000"/>
                  </a:schemeClr>
                </a:solidFill>
              </a:rPr>
              <a:t>7. The result is the </a:t>
            </a:r>
            <a:r>
              <a:rPr lang="en-US" sz="4000" b="1" dirty="0" smtClean="0">
                <a:solidFill>
                  <a:schemeClr val="bg2">
                    <a:lumMod val="50000"/>
                  </a:schemeClr>
                </a:solidFill>
              </a:rPr>
              <a:t>number</a:t>
            </a:r>
            <a:r>
              <a:rPr lang="en-US" sz="4000" dirty="0" smtClean="0">
                <a:solidFill>
                  <a:schemeClr val="bg2">
                    <a:lumMod val="50000"/>
                  </a:schemeClr>
                </a:solidFill>
              </a:rPr>
              <a:t> of people who bought from you in the past 12 months, solely as a result of your ads.</a:t>
            </a:r>
          </a:p>
          <a:p>
            <a:endParaRPr lang="en-US" sz="4000" dirty="0" smtClean="0">
              <a:solidFill>
                <a:schemeClr val="bg2">
                  <a:lumMod val="50000"/>
                </a:schemeClr>
              </a:solidFill>
            </a:endParaRPr>
          </a:p>
          <a:p>
            <a:r>
              <a:rPr lang="en-US" sz="4000" dirty="0" smtClean="0">
                <a:solidFill>
                  <a:schemeClr val="bg2">
                    <a:lumMod val="50000"/>
                  </a:schemeClr>
                </a:solidFill>
              </a:rPr>
              <a:t>8: Divide that number into your annual ad budget.</a:t>
            </a:r>
          </a:p>
          <a:p>
            <a:endParaRPr lang="en-US" sz="4000" dirty="0" smtClean="0"/>
          </a:p>
          <a:p>
            <a:r>
              <a:rPr lang="en-US" sz="4000" dirty="0" smtClean="0"/>
              <a:t>9: The result is your Cost of Customer Acquisition; the amount you spend to bring 1 new customer into your business.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1451559"/>
            <a:ext cx="8798266" cy="4401205"/>
          </a:xfrm>
          <a:prstGeom prst="rect">
            <a:avLst/>
          </a:prstGeom>
          <a:noFill/>
        </p:spPr>
        <p:txBody>
          <a:bodyPr wrap="square" rtlCol="0">
            <a:spAutoFit/>
          </a:bodyPr>
          <a:lstStyle/>
          <a:p>
            <a:pPr algn="ctr"/>
            <a:r>
              <a:rPr lang="en-US" sz="4000" dirty="0" smtClean="0"/>
              <a:t>The size of an ad budget </a:t>
            </a:r>
          </a:p>
          <a:p>
            <a:pPr algn="ctr"/>
            <a:r>
              <a:rPr lang="en-US" sz="4000" dirty="0" smtClean="0"/>
              <a:t>is a reflection of how well the </a:t>
            </a:r>
          </a:p>
          <a:p>
            <a:pPr algn="ctr"/>
            <a:r>
              <a:rPr lang="en-US" sz="4000" dirty="0" smtClean="0"/>
              <a:t>owner believes his ads are working. </a:t>
            </a:r>
          </a:p>
          <a:p>
            <a:pPr algn="ctr"/>
            <a:endParaRPr lang="en-US" sz="4000" dirty="0" smtClean="0"/>
          </a:p>
          <a:p>
            <a:pPr algn="ctr"/>
            <a:r>
              <a:rPr lang="en-US" sz="4000" dirty="0" smtClean="0"/>
              <a:t>Consequently,</a:t>
            </a:r>
          </a:p>
          <a:p>
            <a:pPr algn="ctr"/>
            <a:r>
              <a:rPr lang="en-US" sz="4000" dirty="0" smtClean="0"/>
              <a:t>the most flexible budget </a:t>
            </a:r>
          </a:p>
          <a:p>
            <a:pPr algn="ctr"/>
            <a:r>
              <a:rPr lang="en-US" sz="4000" dirty="0" smtClean="0"/>
              <a:t>is the ad budget.</a:t>
            </a:r>
            <a:endParaRPr lang="en-US" sz="4000"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9878" y="1869789"/>
            <a:ext cx="8798266" cy="2554545"/>
          </a:xfrm>
          <a:prstGeom prst="rect">
            <a:avLst/>
          </a:prstGeom>
          <a:noFill/>
        </p:spPr>
        <p:txBody>
          <a:bodyPr wrap="square" rtlCol="0">
            <a:spAutoFit/>
          </a:bodyPr>
          <a:lstStyle/>
          <a:p>
            <a:pPr algn="ctr"/>
            <a:r>
              <a:rPr lang="en-US" sz="4000" dirty="0" smtClean="0"/>
              <a:t>Most businesses develop their ad strategies by asking the question, </a:t>
            </a:r>
            <a:br>
              <a:rPr lang="en-US" sz="4000" dirty="0" smtClean="0"/>
            </a:br>
            <a:r>
              <a:rPr lang="en-US" sz="4000" dirty="0" smtClean="0">
                <a:solidFill>
                  <a:srgbClr val="FF0000"/>
                </a:solidFill>
                <a:effectLst>
                  <a:outerShdw blurRad="50800" dist="38100" dir="2700000">
                    <a:srgbClr val="000000">
                      <a:alpha val="43000"/>
                    </a:srgbClr>
                  </a:outerShdw>
                </a:effectLst>
              </a:rPr>
              <a:t>“What makes us different, special and better? What is our unique story?”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9878" y="1869789"/>
            <a:ext cx="8798266" cy="3662541"/>
          </a:xfrm>
          <a:prstGeom prst="rect">
            <a:avLst/>
          </a:prstGeom>
          <a:noFill/>
        </p:spPr>
        <p:txBody>
          <a:bodyPr wrap="square" rtlCol="0">
            <a:spAutoFit/>
          </a:bodyPr>
          <a:lstStyle/>
          <a:p>
            <a:pPr algn="ctr"/>
            <a:r>
              <a:rPr lang="en-US" sz="4000" dirty="0" smtClean="0"/>
              <a:t>If you’ve ever asked this about your </a:t>
            </a:r>
            <a:br>
              <a:rPr lang="en-US" sz="4000" dirty="0" smtClean="0"/>
            </a:br>
            <a:r>
              <a:rPr lang="en-US" sz="4000" dirty="0" smtClean="0"/>
              <a:t>own business, you probably decided</a:t>
            </a:r>
            <a:br>
              <a:rPr lang="en-US" sz="4000" dirty="0" smtClean="0"/>
            </a:br>
            <a:r>
              <a:rPr lang="en-US" sz="7200" dirty="0" smtClean="0">
                <a:solidFill>
                  <a:schemeClr val="bg1"/>
                </a:solidFill>
                <a:effectLst>
                  <a:outerShdw blurRad="50800" dist="38100" dir="2700000">
                    <a:schemeClr val="bg1">
                      <a:alpha val="43000"/>
                    </a:schemeClr>
                  </a:outerShdw>
                </a:effectLst>
              </a:rPr>
              <a:t>customer service</a:t>
            </a:r>
          </a:p>
          <a:p>
            <a:pPr algn="ctr"/>
            <a:r>
              <a:rPr lang="en-US" sz="4000" dirty="0" smtClean="0">
                <a:solidFill>
                  <a:schemeClr val="bg1"/>
                </a:solidFill>
              </a:rPr>
              <a:t>to be the area where </a:t>
            </a:r>
          </a:p>
          <a:p>
            <a:pPr algn="ctr"/>
            <a:r>
              <a:rPr lang="en-US" sz="4000" dirty="0" smtClean="0">
                <a:solidFill>
                  <a:schemeClr val="bg1"/>
                </a:solidFill>
              </a:rPr>
              <a:t>you really shine, right?</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9878" y="1869789"/>
            <a:ext cx="8798266" cy="3662541"/>
          </a:xfrm>
          <a:prstGeom prst="rect">
            <a:avLst/>
          </a:prstGeom>
          <a:noFill/>
        </p:spPr>
        <p:txBody>
          <a:bodyPr wrap="square" rtlCol="0">
            <a:spAutoFit/>
          </a:bodyPr>
          <a:lstStyle/>
          <a:p>
            <a:pPr algn="ctr"/>
            <a:r>
              <a:rPr lang="en-US" sz="4000" dirty="0" smtClean="0"/>
              <a:t>If you’ve ever asked this about your </a:t>
            </a:r>
            <a:br>
              <a:rPr lang="en-US" sz="4000" dirty="0" smtClean="0"/>
            </a:br>
            <a:r>
              <a:rPr lang="en-US" sz="4000" dirty="0" smtClean="0"/>
              <a:t>own business, you probably decided</a:t>
            </a:r>
            <a:br>
              <a:rPr lang="en-US" sz="4000" dirty="0" smtClean="0"/>
            </a:br>
            <a:r>
              <a:rPr lang="en-US" sz="7200" dirty="0" smtClean="0">
                <a:solidFill>
                  <a:srgbClr val="FF0000"/>
                </a:solidFill>
                <a:effectLst>
                  <a:outerShdw blurRad="50800" dist="38100" dir="2700000">
                    <a:srgbClr val="000000">
                      <a:alpha val="43000"/>
                    </a:srgbClr>
                  </a:outerShdw>
                </a:effectLst>
              </a:rPr>
              <a:t>customer service</a:t>
            </a:r>
          </a:p>
          <a:p>
            <a:pPr algn="ctr"/>
            <a:r>
              <a:rPr lang="en-US" sz="4000" dirty="0" smtClean="0"/>
              <a:t>was the area where </a:t>
            </a:r>
          </a:p>
          <a:p>
            <a:pPr algn="ctr"/>
            <a:r>
              <a:rPr lang="en-US" sz="4000" dirty="0" smtClean="0"/>
              <a:t>you really shine, right?</a:t>
            </a:r>
          </a:p>
        </p:txBody>
      </p:sp>
      <p:pic>
        <p:nvPicPr>
          <p:cNvPr id="3" name="Picture 2" descr="Smiley-face-779143.gif"/>
          <p:cNvPicPr>
            <a:picLocks noChangeAspect="1"/>
          </p:cNvPicPr>
          <p:nvPr/>
        </p:nvPicPr>
        <p:blipFill>
          <a:blip r:embed="rId2"/>
          <a:stretch>
            <a:fillRect/>
          </a:stretch>
        </p:blipFill>
        <p:spPr>
          <a:xfrm>
            <a:off x="7136224" y="4182651"/>
            <a:ext cx="1620242" cy="1640948"/>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9878" y="1869789"/>
            <a:ext cx="8798266" cy="1815882"/>
          </a:xfrm>
          <a:prstGeom prst="rect">
            <a:avLst/>
          </a:prstGeom>
          <a:noFill/>
        </p:spPr>
        <p:txBody>
          <a:bodyPr wrap="square" rtlCol="0">
            <a:spAutoFit/>
          </a:bodyPr>
          <a:lstStyle/>
          <a:p>
            <a:pPr algn="ctr"/>
            <a:r>
              <a:rPr lang="en-US" sz="4000" dirty="0" smtClean="0"/>
              <a:t>But what does it actually mean to</a:t>
            </a:r>
            <a:br>
              <a:rPr lang="en-US" sz="4000" dirty="0" smtClean="0"/>
            </a:br>
            <a:r>
              <a:rPr lang="en-US" sz="7200" dirty="0" smtClean="0">
                <a:solidFill>
                  <a:srgbClr val="FF0000"/>
                </a:solidFill>
                <a:effectLst>
                  <a:outerShdw blurRad="50800" dist="38100" dir="2700000">
                    <a:srgbClr val="000000">
                      <a:alpha val="43000"/>
                    </a:srgbClr>
                  </a:outerShdw>
                </a:effectLst>
              </a:rPr>
              <a:t>serve the customer?</a:t>
            </a:r>
          </a:p>
        </p:txBody>
      </p:sp>
      <p:pic>
        <p:nvPicPr>
          <p:cNvPr id="3" name="Picture 2" descr="Smiley-face-779143.gif"/>
          <p:cNvPicPr>
            <a:picLocks noChangeAspect="1"/>
          </p:cNvPicPr>
          <p:nvPr/>
        </p:nvPicPr>
        <p:blipFill>
          <a:blip r:embed="rId2"/>
          <a:stretch>
            <a:fillRect/>
          </a:stretch>
        </p:blipFill>
        <p:spPr>
          <a:xfrm>
            <a:off x="7136224" y="4182651"/>
            <a:ext cx="1620242" cy="1640948"/>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771" y="1218349"/>
            <a:ext cx="8698012" cy="4401205"/>
          </a:xfrm>
          <a:prstGeom prst="rect">
            <a:avLst/>
          </a:prstGeom>
          <a:noFill/>
        </p:spPr>
        <p:txBody>
          <a:bodyPr wrap="square" rtlCol="0">
            <a:spAutoFit/>
          </a:bodyPr>
          <a:lstStyle/>
          <a:p>
            <a:pPr algn="ctr"/>
            <a:r>
              <a:rPr lang="en-US" sz="4000" dirty="0" smtClean="0"/>
              <a:t>The fashionable trend among </a:t>
            </a:r>
          </a:p>
          <a:p>
            <a:pPr algn="ctr"/>
            <a:r>
              <a:rPr lang="en-US" sz="4000" dirty="0" smtClean="0"/>
              <a:t>furniture stores today is to let </a:t>
            </a:r>
          </a:p>
          <a:p>
            <a:pPr algn="ctr"/>
            <a:r>
              <a:rPr lang="en-US" sz="4000" dirty="0" smtClean="0"/>
              <a:t>the customer choose </a:t>
            </a:r>
            <a:br>
              <a:rPr lang="en-US" sz="4000" dirty="0" smtClean="0"/>
            </a:br>
            <a:r>
              <a:rPr lang="en-US" sz="4000" dirty="0" smtClean="0"/>
              <a:t>1.) the stain color for the wood and </a:t>
            </a:r>
          </a:p>
          <a:p>
            <a:pPr algn="ctr"/>
            <a:r>
              <a:rPr lang="en-US" sz="4000" dirty="0" smtClean="0">
                <a:solidFill>
                  <a:srgbClr val="000000"/>
                </a:solidFill>
              </a:rPr>
              <a:t>2.)</a:t>
            </a:r>
            <a:r>
              <a:rPr lang="en-US" sz="4000" dirty="0" smtClean="0"/>
              <a:t> the fabric color for the cushions </a:t>
            </a:r>
            <a:br>
              <a:rPr lang="en-US" sz="4000" dirty="0" smtClean="0"/>
            </a:br>
            <a:r>
              <a:rPr lang="en-US" sz="4000" dirty="0" smtClean="0"/>
              <a:t>and then deliver this quasi-custom furniture in about 10 weeks.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491179"/>
            <a:ext cx="8798266" cy="2554545"/>
          </a:xfrm>
          <a:prstGeom prst="rect">
            <a:avLst/>
          </a:prstGeom>
          <a:noFill/>
        </p:spPr>
        <p:txBody>
          <a:bodyPr wrap="square" rtlCol="0">
            <a:spAutoFit/>
          </a:bodyPr>
          <a:lstStyle/>
          <a:p>
            <a:pPr algn="ctr"/>
            <a:r>
              <a:rPr lang="en-US" sz="4000" dirty="0" smtClean="0"/>
              <a:t>But Jim </a:t>
            </a:r>
            <a:r>
              <a:rPr lang="en-US" sz="4000" dirty="0" err="1" smtClean="0"/>
              <a:t>McIngvale</a:t>
            </a:r>
            <a:r>
              <a:rPr lang="en-US" sz="4000" dirty="0" smtClean="0"/>
              <a:t> takes the opposite approach. Jim doesn’t do special orders. </a:t>
            </a:r>
            <a:br>
              <a:rPr lang="en-US" sz="4000" dirty="0" smtClean="0"/>
            </a:br>
            <a:r>
              <a:rPr lang="en-US" sz="4000" dirty="0" smtClean="0"/>
              <a:t/>
            </a:r>
            <a:br>
              <a:rPr lang="en-US" sz="4000" dirty="0" smtClean="0"/>
            </a:br>
            <a:endParaRPr lang="en-US" sz="4000" dirty="0" smtClean="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491179"/>
            <a:ext cx="8798266" cy="5632311"/>
          </a:xfrm>
          <a:prstGeom prst="rect">
            <a:avLst/>
          </a:prstGeom>
          <a:noFill/>
        </p:spPr>
        <p:txBody>
          <a:bodyPr wrap="square" rtlCol="0">
            <a:spAutoFit/>
          </a:bodyPr>
          <a:lstStyle/>
          <a:p>
            <a:pPr algn="ctr"/>
            <a:r>
              <a:rPr lang="en-US" sz="4000" dirty="0" smtClean="0">
                <a:solidFill>
                  <a:schemeClr val="bg2">
                    <a:lumMod val="50000"/>
                  </a:schemeClr>
                </a:solidFill>
              </a:rPr>
              <a:t>But Jim </a:t>
            </a:r>
            <a:r>
              <a:rPr lang="en-US" sz="4000" dirty="0" err="1" smtClean="0">
                <a:solidFill>
                  <a:schemeClr val="bg2">
                    <a:lumMod val="50000"/>
                  </a:schemeClr>
                </a:solidFill>
              </a:rPr>
              <a:t>McIngvale</a:t>
            </a:r>
            <a:r>
              <a:rPr lang="en-US" sz="4000" dirty="0" smtClean="0">
                <a:solidFill>
                  <a:schemeClr val="bg2">
                    <a:lumMod val="50000"/>
                  </a:schemeClr>
                </a:solidFill>
              </a:rPr>
              <a:t> takes the opposite approach. Jim doesn’t do special orders. </a:t>
            </a:r>
            <a:br>
              <a:rPr lang="en-US" sz="4000" dirty="0" smtClean="0">
                <a:solidFill>
                  <a:schemeClr val="bg2">
                    <a:lumMod val="50000"/>
                  </a:schemeClr>
                </a:solidFill>
              </a:rPr>
            </a:br>
            <a:r>
              <a:rPr lang="en-US" sz="4000" dirty="0" smtClean="0"/>
              <a:t/>
            </a:r>
            <a:br>
              <a:rPr lang="en-US" sz="4000" dirty="0" smtClean="0"/>
            </a:br>
            <a:r>
              <a:rPr lang="en-US" sz="4000" dirty="0" smtClean="0"/>
              <a:t>“You see it, we got it. Buy it today </a:t>
            </a:r>
            <a:br>
              <a:rPr lang="en-US" sz="4000" dirty="0" smtClean="0"/>
            </a:br>
            <a:r>
              <a:rPr lang="en-US" sz="4000" dirty="0" smtClean="0"/>
              <a:t>and it’s in your home tonight. </a:t>
            </a:r>
          </a:p>
          <a:p>
            <a:pPr algn="ctr"/>
            <a:r>
              <a:rPr lang="en-US" sz="4000" dirty="0" smtClean="0"/>
              <a:t>My guys are ready to load and follow you home </a:t>
            </a:r>
            <a:r>
              <a:rPr lang="en-US" sz="4000" i="1" dirty="0" smtClean="0"/>
              <a:t>right now.</a:t>
            </a:r>
            <a:r>
              <a:rPr lang="en-US" sz="4000" dirty="0" smtClean="0"/>
              <a:t> No, you can’t order it in another color. That’s the color we got, right there. Do you like it?”</a:t>
            </a:r>
          </a:p>
        </p:txBody>
      </p:sp>
      <p:pic>
        <p:nvPicPr>
          <p:cNvPr id="6" name="01McIngvale.aif">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4"/>
          <a:stretch>
            <a:fillRect/>
          </a:stretch>
        </p:blipFill>
        <p:spPr>
          <a:xfrm>
            <a:off x="727958" y="6858000"/>
            <a:ext cx="293687" cy="293687"/>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17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2009199"/>
            <a:ext cx="8798266" cy="3170099"/>
          </a:xfrm>
          <a:prstGeom prst="rect">
            <a:avLst/>
          </a:prstGeom>
          <a:noFill/>
        </p:spPr>
        <p:txBody>
          <a:bodyPr wrap="square" rtlCol="0">
            <a:spAutoFit/>
          </a:bodyPr>
          <a:lstStyle/>
          <a:p>
            <a:pPr algn="ctr"/>
            <a:r>
              <a:rPr lang="en-US" sz="4000" dirty="0" smtClean="0"/>
              <a:t>Do you know your current </a:t>
            </a:r>
            <a:br>
              <a:rPr lang="en-US" sz="4000" dirty="0" smtClean="0"/>
            </a:br>
            <a:r>
              <a:rPr lang="en-US" sz="4000" dirty="0" smtClean="0"/>
              <a:t>Cost of Customer Acquisition?</a:t>
            </a:r>
          </a:p>
          <a:p>
            <a:pPr algn="ctr"/>
            <a:endParaRPr lang="en-US" sz="4000" dirty="0" smtClean="0"/>
          </a:p>
          <a:p>
            <a:pPr algn="ctr"/>
            <a:r>
              <a:rPr lang="en-US" sz="4000" dirty="0" smtClean="0">
                <a:solidFill>
                  <a:srgbClr val="FF0000"/>
                </a:solidFill>
                <a:effectLst>
                  <a:outerShdw blurRad="50800" dist="38100" dir="2700000">
                    <a:srgbClr val="000000">
                      <a:alpha val="43000"/>
                    </a:srgbClr>
                  </a:outerShdw>
                </a:effectLst>
              </a:rPr>
              <a:t>You’re not likely to improve </a:t>
            </a:r>
            <a:br>
              <a:rPr lang="en-US" sz="4000" dirty="0" smtClean="0">
                <a:solidFill>
                  <a:srgbClr val="FF0000"/>
                </a:solidFill>
                <a:effectLst>
                  <a:outerShdw blurRad="50800" dist="38100" dir="2700000">
                    <a:srgbClr val="000000">
                      <a:alpha val="43000"/>
                    </a:srgbClr>
                  </a:outerShdw>
                </a:effectLst>
              </a:rPr>
            </a:br>
            <a:r>
              <a:rPr lang="en-US" sz="4000" dirty="0" smtClean="0">
                <a:solidFill>
                  <a:srgbClr val="FF0000"/>
                </a:solidFill>
                <a:effectLst>
                  <a:outerShdw blurRad="50800" dist="38100" dir="2700000">
                    <a:srgbClr val="000000">
                      <a:alpha val="43000"/>
                    </a:srgbClr>
                  </a:outerShdw>
                </a:effectLst>
              </a:rPr>
              <a:t>what you do not measure.</a:t>
            </a:r>
            <a:endParaRPr lang="en-US" sz="4000" dirty="0">
              <a:solidFill>
                <a:srgbClr val="FF0000"/>
              </a:solidFill>
              <a:effectLst>
                <a:outerShdw blurRad="50800" dist="38100" dir="2700000">
                  <a:srgbClr val="000000">
                    <a:alpha val="43000"/>
                  </a:srgbClr>
                </a:outerShdw>
              </a:effectLst>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223489"/>
            <a:ext cx="8560131" cy="5016758"/>
          </a:xfrm>
          <a:prstGeom prst="rect">
            <a:avLst/>
          </a:prstGeom>
          <a:noFill/>
        </p:spPr>
        <p:txBody>
          <a:bodyPr wrap="square" rtlCol="0">
            <a:spAutoFit/>
          </a:bodyPr>
          <a:lstStyle/>
          <a:p>
            <a:pPr algn="ctr"/>
            <a:r>
              <a:rPr lang="en-US" sz="4000" dirty="0" smtClean="0"/>
              <a:t>Jim </a:t>
            </a:r>
            <a:r>
              <a:rPr lang="en-US" sz="4000" dirty="0" err="1" smtClean="0"/>
              <a:t>McIngvale</a:t>
            </a:r>
            <a:r>
              <a:rPr lang="en-US" sz="4000" dirty="0" smtClean="0"/>
              <a:t> knows that </a:t>
            </a:r>
            <a:r>
              <a:rPr lang="en-US" sz="4000" dirty="0" smtClean="0">
                <a:solidFill>
                  <a:srgbClr val="FF0000"/>
                </a:solidFill>
                <a:effectLst>
                  <a:outerShdw blurRad="50800" dist="38100" dir="2700000">
                    <a:srgbClr val="000000">
                      <a:alpha val="43000"/>
                    </a:srgbClr>
                  </a:outerShdw>
                </a:effectLst>
              </a:rPr>
              <a:t>A LOT </a:t>
            </a:r>
            <a:r>
              <a:rPr lang="en-US" sz="4000" dirty="0" smtClean="0"/>
              <a:t>of customers want their new furniture</a:t>
            </a:r>
          </a:p>
          <a:p>
            <a:pPr algn="ctr"/>
            <a:r>
              <a:rPr lang="en-US" sz="8000" dirty="0" smtClean="0">
                <a:solidFill>
                  <a:srgbClr val="FF0000"/>
                </a:solidFill>
                <a:effectLst>
                  <a:outerShdw blurRad="50800" dist="38100" dir="2700000">
                    <a:srgbClr val="000000">
                      <a:alpha val="43000"/>
                    </a:srgbClr>
                  </a:outerShdw>
                </a:effectLst>
              </a:rPr>
              <a:t>TODAY</a:t>
            </a:r>
          </a:p>
          <a:p>
            <a:pPr algn="ctr"/>
            <a:r>
              <a:rPr lang="en-US" sz="4000" dirty="0" smtClean="0"/>
              <a:t>and he thinks this might be</a:t>
            </a:r>
          </a:p>
          <a:p>
            <a:pPr algn="ctr"/>
            <a:r>
              <a:rPr lang="en-US" sz="4000" dirty="0" smtClean="0"/>
              <a:t>more important to them than </a:t>
            </a:r>
          </a:p>
          <a:p>
            <a:pPr algn="ctr"/>
            <a:r>
              <a:rPr lang="en-US" sz="4000" dirty="0" smtClean="0"/>
              <a:t>choosing custom colors.</a:t>
            </a:r>
          </a:p>
          <a:p>
            <a:pPr algn="ctr"/>
            <a:r>
              <a:rPr lang="en-US" sz="4000" dirty="0" smtClean="0">
                <a:solidFill>
                  <a:schemeClr val="bg1"/>
                </a:solidFill>
                <a:effectLst>
                  <a:outerShdw blurRad="50800" dist="38100" dir="2700000">
                    <a:schemeClr val="bg1">
                      <a:alpha val="43000"/>
                    </a:schemeClr>
                  </a:outerShdw>
                </a:effectLst>
              </a:rPr>
              <a:t>He was right.</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223489"/>
            <a:ext cx="8560131" cy="5016758"/>
          </a:xfrm>
          <a:prstGeom prst="rect">
            <a:avLst/>
          </a:prstGeom>
          <a:noFill/>
        </p:spPr>
        <p:txBody>
          <a:bodyPr wrap="square" rtlCol="0">
            <a:spAutoFit/>
          </a:bodyPr>
          <a:lstStyle/>
          <a:p>
            <a:pPr algn="ctr"/>
            <a:r>
              <a:rPr lang="en-US" sz="4000" dirty="0" smtClean="0"/>
              <a:t>Jim </a:t>
            </a:r>
            <a:r>
              <a:rPr lang="en-US" sz="4000" dirty="0" err="1" smtClean="0"/>
              <a:t>McIngvale</a:t>
            </a:r>
            <a:r>
              <a:rPr lang="en-US" sz="4000" dirty="0" smtClean="0"/>
              <a:t> knows that </a:t>
            </a:r>
            <a:r>
              <a:rPr lang="en-US" sz="4000" dirty="0" smtClean="0">
                <a:solidFill>
                  <a:srgbClr val="FF0000"/>
                </a:solidFill>
                <a:effectLst>
                  <a:outerShdw blurRad="50800" dist="38100" dir="2700000">
                    <a:srgbClr val="000000">
                      <a:alpha val="43000"/>
                    </a:srgbClr>
                  </a:outerShdw>
                </a:effectLst>
              </a:rPr>
              <a:t>A LOT </a:t>
            </a:r>
            <a:r>
              <a:rPr lang="en-US" sz="4000" dirty="0" smtClean="0"/>
              <a:t>of customers want their new furniture</a:t>
            </a:r>
          </a:p>
          <a:p>
            <a:pPr algn="ctr"/>
            <a:r>
              <a:rPr lang="en-US" sz="8000" dirty="0" smtClean="0">
                <a:solidFill>
                  <a:srgbClr val="FF0000"/>
                </a:solidFill>
                <a:effectLst>
                  <a:outerShdw blurRad="50800" dist="38100" dir="2700000">
                    <a:srgbClr val="000000">
                      <a:alpha val="43000"/>
                    </a:srgbClr>
                  </a:outerShdw>
                </a:effectLst>
              </a:rPr>
              <a:t>TODAY</a:t>
            </a:r>
          </a:p>
          <a:p>
            <a:pPr algn="ctr"/>
            <a:r>
              <a:rPr lang="en-US" sz="4000" dirty="0" smtClean="0"/>
              <a:t>and he thinks this might be</a:t>
            </a:r>
          </a:p>
          <a:p>
            <a:pPr algn="ctr"/>
            <a:r>
              <a:rPr lang="en-US" sz="4000" dirty="0" smtClean="0"/>
              <a:t>more important to them than </a:t>
            </a:r>
          </a:p>
          <a:p>
            <a:pPr algn="ctr"/>
            <a:r>
              <a:rPr lang="en-US" sz="4000" dirty="0" smtClean="0"/>
              <a:t>choosing custom colors.</a:t>
            </a:r>
          </a:p>
          <a:p>
            <a:pPr algn="ctr"/>
            <a:r>
              <a:rPr lang="en-US" sz="4000" dirty="0" smtClean="0">
                <a:solidFill>
                  <a:srgbClr val="FF0000"/>
                </a:solidFill>
                <a:effectLst>
                  <a:outerShdw blurRad="50800" dist="38100" dir="2700000">
                    <a:srgbClr val="000000">
                      <a:alpha val="43000"/>
                    </a:srgbClr>
                  </a:outerShdw>
                </a:effectLst>
              </a:rPr>
              <a:t>He’s right.</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033329"/>
            <a:ext cx="8560131" cy="5016758"/>
          </a:xfrm>
          <a:prstGeom prst="rect">
            <a:avLst/>
          </a:prstGeom>
          <a:noFill/>
        </p:spPr>
        <p:txBody>
          <a:bodyPr wrap="square" rtlCol="0">
            <a:spAutoFit/>
          </a:bodyPr>
          <a:lstStyle/>
          <a:p>
            <a:pPr algn="ctr"/>
            <a:r>
              <a:rPr lang="en-US" sz="4000" dirty="0" smtClean="0"/>
              <a:t>Jim “Mattress Mac” </a:t>
            </a:r>
            <a:r>
              <a:rPr lang="en-US" sz="4000" dirty="0" err="1" smtClean="0"/>
              <a:t>McIngvale</a:t>
            </a:r>
            <a:r>
              <a:rPr lang="en-US" sz="4000" dirty="0" smtClean="0"/>
              <a:t> is a furniture selling legend. His store </a:t>
            </a:r>
          </a:p>
          <a:p>
            <a:pPr algn="ctr"/>
            <a:r>
              <a:rPr lang="en-US" sz="4000" dirty="0" smtClean="0"/>
              <a:t>– Gallery Furniture in Houston – </a:t>
            </a:r>
            <a:br>
              <a:rPr lang="en-US" sz="4000" dirty="0" smtClean="0"/>
            </a:br>
            <a:r>
              <a:rPr lang="en-US" sz="4000" dirty="0" smtClean="0"/>
              <a:t>sells </a:t>
            </a:r>
            <a:r>
              <a:rPr lang="en-US" sz="4000" b="1" dirty="0" smtClean="0">
                <a:solidFill>
                  <a:srgbClr val="FF0000"/>
                </a:solidFill>
                <a:effectLst>
                  <a:outerShdw blurRad="50800" dist="38100" dir="2700000">
                    <a:srgbClr val="000000">
                      <a:alpha val="43000"/>
                    </a:srgbClr>
                  </a:outerShdw>
                </a:effectLst>
              </a:rPr>
              <a:t>$200 million per year </a:t>
            </a:r>
            <a:r>
              <a:rPr lang="en-US" sz="4000" dirty="0" smtClean="0"/>
              <a:t>in a single location, the highest volume per square foot of any furniture store in the world.</a:t>
            </a:r>
          </a:p>
          <a:p>
            <a:pPr>
              <a:buFontTx/>
              <a:buChar char="-"/>
            </a:pPr>
            <a:endParaRPr lang="en-US" sz="4000" dirty="0" smtClean="0"/>
          </a:p>
          <a:p>
            <a:pPr algn="ctr"/>
            <a:r>
              <a:rPr lang="en-US" sz="4000" dirty="0" smtClean="0">
                <a:solidFill>
                  <a:schemeClr val="bg1"/>
                </a:solidFill>
                <a:effectLst>
                  <a:outerShdw blurRad="50800" dist="38100" dir="2700000">
                    <a:schemeClr val="bg1">
                      <a:alpha val="43000"/>
                    </a:schemeClr>
                  </a:outerShdw>
                </a:effectLst>
              </a:rPr>
              <a:t>And he gets a 27-time inventory turn.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033329"/>
            <a:ext cx="8560131" cy="5016758"/>
          </a:xfrm>
          <a:prstGeom prst="rect">
            <a:avLst/>
          </a:prstGeom>
          <a:noFill/>
        </p:spPr>
        <p:txBody>
          <a:bodyPr wrap="square" rtlCol="0">
            <a:spAutoFit/>
          </a:bodyPr>
          <a:lstStyle/>
          <a:p>
            <a:pPr algn="ctr"/>
            <a:r>
              <a:rPr lang="en-US" sz="4000" dirty="0" smtClean="0"/>
              <a:t>Jim “Mattress Mac” </a:t>
            </a:r>
            <a:r>
              <a:rPr lang="en-US" sz="4000" dirty="0" err="1" smtClean="0"/>
              <a:t>McIngvale</a:t>
            </a:r>
            <a:r>
              <a:rPr lang="en-US" sz="4000" dirty="0" smtClean="0"/>
              <a:t> is a furniture selling legend. His store </a:t>
            </a:r>
          </a:p>
          <a:p>
            <a:pPr algn="ctr"/>
            <a:r>
              <a:rPr lang="en-US" sz="4000" dirty="0" smtClean="0"/>
              <a:t>– Gallery Furniture in Houston – </a:t>
            </a:r>
            <a:br>
              <a:rPr lang="en-US" sz="4000" dirty="0" smtClean="0"/>
            </a:br>
            <a:r>
              <a:rPr lang="en-US" sz="4000" dirty="0" smtClean="0"/>
              <a:t>sells </a:t>
            </a:r>
            <a:r>
              <a:rPr lang="en-US" sz="4000" b="1" dirty="0" smtClean="0">
                <a:solidFill>
                  <a:srgbClr val="FF0000"/>
                </a:solidFill>
                <a:effectLst>
                  <a:outerShdw blurRad="50800" dist="38100" dir="2700000">
                    <a:srgbClr val="000000">
                      <a:alpha val="43000"/>
                    </a:srgbClr>
                  </a:outerShdw>
                </a:effectLst>
              </a:rPr>
              <a:t>$200 million per year </a:t>
            </a:r>
            <a:r>
              <a:rPr lang="en-US" sz="4000" dirty="0" smtClean="0"/>
              <a:t>in a single location, the highest volume per square foot of any furniture store in the world.</a:t>
            </a:r>
          </a:p>
          <a:p>
            <a:pPr>
              <a:buFontTx/>
              <a:buChar char="-"/>
            </a:pPr>
            <a:endParaRPr lang="en-US" sz="4000" dirty="0" smtClean="0"/>
          </a:p>
          <a:p>
            <a:pPr algn="ctr"/>
            <a:r>
              <a:rPr lang="en-US" sz="4000" dirty="0" smtClean="0">
                <a:solidFill>
                  <a:srgbClr val="FF0000"/>
                </a:solidFill>
                <a:effectLst>
                  <a:outerShdw blurRad="50800" dist="38100" dir="2700000">
                    <a:schemeClr val="tx1">
                      <a:alpha val="43000"/>
                    </a:schemeClr>
                  </a:outerShdw>
                </a:effectLst>
              </a:rPr>
              <a:t>And he gets a 27-time inventory turn.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07180" y="2807169"/>
            <a:ext cx="5392293" cy="1323439"/>
          </a:xfrm>
          <a:prstGeom prst="rect">
            <a:avLst/>
          </a:prstGeom>
          <a:noFill/>
        </p:spPr>
        <p:txBody>
          <a:bodyPr wrap="square" rtlCol="0">
            <a:spAutoFit/>
          </a:bodyPr>
          <a:lstStyle/>
          <a:p>
            <a:r>
              <a:rPr lang="en-US" sz="8000" dirty="0" smtClean="0">
                <a:solidFill>
                  <a:srgbClr val="FF0000"/>
                </a:solidFill>
                <a:effectLst>
                  <a:outerShdw blurRad="50800" dist="38100" dir="2700000">
                    <a:srgbClr val="000000">
                      <a:alpha val="43000"/>
                    </a:srgbClr>
                  </a:outerShdw>
                </a:effectLst>
              </a:rPr>
              <a:t>remarkable.</a:t>
            </a:r>
          </a:p>
        </p:txBody>
      </p:sp>
      <p:sp>
        <p:nvSpPr>
          <p:cNvPr id="5" name="TextBox 4"/>
          <p:cNvSpPr txBox="1"/>
          <p:nvPr/>
        </p:nvSpPr>
        <p:spPr>
          <a:xfrm>
            <a:off x="1689663" y="2802769"/>
            <a:ext cx="1508586" cy="1323439"/>
          </a:xfrm>
          <a:prstGeom prst="rect">
            <a:avLst/>
          </a:prstGeom>
          <a:noFill/>
        </p:spPr>
        <p:txBody>
          <a:bodyPr wrap="square" rtlCol="0">
            <a:spAutoFit/>
          </a:bodyPr>
          <a:lstStyle/>
          <a:p>
            <a:r>
              <a:rPr lang="en-US" sz="8000" dirty="0" smtClean="0">
                <a:solidFill>
                  <a:srgbClr val="FF0000"/>
                </a:solidFill>
                <a:effectLst>
                  <a:outerShdw blurRad="50800" dist="38100" dir="2700000">
                    <a:srgbClr val="000000">
                      <a:alpha val="43000"/>
                    </a:srgbClr>
                  </a:outerShdw>
                </a:effectLst>
              </a:rPr>
              <a:t>un</a:t>
            </a:r>
          </a:p>
        </p:txBody>
      </p:sp>
      <p:sp>
        <p:nvSpPr>
          <p:cNvPr id="7" name="TextBox 6"/>
          <p:cNvSpPr txBox="1"/>
          <p:nvPr/>
        </p:nvSpPr>
        <p:spPr>
          <a:xfrm>
            <a:off x="956350" y="2257914"/>
            <a:ext cx="7791854" cy="984885"/>
          </a:xfrm>
          <a:prstGeom prst="rect">
            <a:avLst/>
          </a:prstGeom>
          <a:noFill/>
        </p:spPr>
        <p:txBody>
          <a:bodyPr wrap="square" rtlCol="0">
            <a:spAutoFit/>
          </a:bodyPr>
          <a:lstStyle/>
          <a:p>
            <a:r>
              <a:rPr lang="en-US" sz="4000" dirty="0" smtClean="0"/>
              <a:t>Advertising is a tax you pay for being</a:t>
            </a:r>
          </a:p>
          <a:p>
            <a:endParaRPr lang="en-US"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07180" y="2807169"/>
            <a:ext cx="5392293" cy="1323439"/>
          </a:xfrm>
          <a:prstGeom prst="rect">
            <a:avLst/>
          </a:prstGeom>
          <a:noFill/>
        </p:spPr>
        <p:txBody>
          <a:bodyPr wrap="square" rtlCol="0">
            <a:spAutoFit/>
          </a:bodyPr>
          <a:lstStyle/>
          <a:p>
            <a:r>
              <a:rPr lang="en-US" sz="8000" dirty="0" smtClean="0">
                <a:solidFill>
                  <a:srgbClr val="FF0000"/>
                </a:solidFill>
                <a:effectLst>
                  <a:outerShdw blurRad="50800" dist="38100" dir="2700000">
                    <a:srgbClr val="000000">
                      <a:alpha val="43000"/>
                    </a:srgbClr>
                  </a:outerShdw>
                </a:effectLst>
              </a:rPr>
              <a:t>remarkable.</a:t>
            </a:r>
          </a:p>
        </p:txBody>
      </p:sp>
      <p:sp>
        <p:nvSpPr>
          <p:cNvPr id="5" name="TextBox 4"/>
          <p:cNvSpPr txBox="1"/>
          <p:nvPr/>
        </p:nvSpPr>
        <p:spPr>
          <a:xfrm>
            <a:off x="1501527" y="2802769"/>
            <a:ext cx="1508586" cy="1323439"/>
          </a:xfrm>
          <a:prstGeom prst="rect">
            <a:avLst/>
          </a:prstGeom>
          <a:noFill/>
        </p:spPr>
        <p:txBody>
          <a:bodyPr wrap="square" rtlCol="0">
            <a:spAutoFit/>
          </a:bodyPr>
          <a:lstStyle/>
          <a:p>
            <a:r>
              <a:rPr lang="en-US" sz="8000" dirty="0" smtClean="0">
                <a:solidFill>
                  <a:srgbClr val="FF0000"/>
                </a:solidFill>
                <a:effectLst>
                  <a:outerShdw blurRad="50800" dist="38100" dir="2700000">
                    <a:srgbClr val="000000">
                      <a:alpha val="43000"/>
                    </a:srgbClr>
                  </a:outerShdw>
                </a:effectLst>
              </a:rPr>
              <a:t>Be</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1529009"/>
            <a:ext cx="8798266" cy="3785652"/>
          </a:xfrm>
          <a:prstGeom prst="rect">
            <a:avLst/>
          </a:prstGeom>
          <a:noFill/>
        </p:spPr>
        <p:txBody>
          <a:bodyPr wrap="square" rtlCol="0">
            <a:spAutoFit/>
          </a:bodyPr>
          <a:lstStyle/>
          <a:p>
            <a:pPr algn="ctr"/>
            <a:r>
              <a:rPr lang="en-US" sz="6000" dirty="0" smtClean="0">
                <a:solidFill>
                  <a:srgbClr val="FF0000"/>
                </a:solidFill>
                <a:effectLst>
                  <a:outerShdw blurRad="50800" dist="38100" dir="2700000">
                    <a:srgbClr val="000000">
                      <a:alpha val="43000"/>
                    </a:srgbClr>
                  </a:outerShdw>
                </a:effectLst>
              </a:rPr>
              <a:t>Budget for a powerful offer </a:t>
            </a:r>
            <a:br>
              <a:rPr lang="en-US" sz="6000" dirty="0" smtClean="0">
                <a:solidFill>
                  <a:srgbClr val="FF0000"/>
                </a:solidFill>
                <a:effectLst>
                  <a:outerShdw blurRad="50800" dist="38100" dir="2700000">
                    <a:srgbClr val="000000">
                      <a:alpha val="43000"/>
                    </a:srgbClr>
                  </a:outerShdw>
                </a:effectLst>
              </a:rPr>
            </a:br>
            <a:r>
              <a:rPr lang="en-US" sz="6000" dirty="0" smtClean="0">
                <a:solidFill>
                  <a:srgbClr val="FF0000"/>
                </a:solidFill>
                <a:effectLst>
                  <a:outerShdw blurRad="50800" dist="38100" dir="2700000">
                    <a:srgbClr val="000000">
                      <a:alpha val="43000"/>
                    </a:srgbClr>
                  </a:outerShdw>
                </a:effectLst>
              </a:rPr>
              <a:t>in such a way that its </a:t>
            </a:r>
          </a:p>
          <a:p>
            <a:pPr algn="ctr"/>
            <a:r>
              <a:rPr lang="en-US" sz="6000" dirty="0" smtClean="0">
                <a:solidFill>
                  <a:srgbClr val="FF0000"/>
                </a:solidFill>
                <a:effectLst>
                  <a:outerShdw blurRad="50800" dist="38100" dir="2700000">
                    <a:srgbClr val="000000">
                      <a:alpha val="43000"/>
                    </a:srgbClr>
                  </a:outerShdw>
                </a:effectLst>
              </a:rPr>
              <a:t>cost will be based on </a:t>
            </a:r>
          </a:p>
          <a:p>
            <a:pPr algn="ctr"/>
            <a:r>
              <a:rPr lang="en-US" sz="6000" dirty="0" smtClean="0">
                <a:solidFill>
                  <a:srgbClr val="FF0000"/>
                </a:solidFill>
                <a:effectLst>
                  <a:outerShdw blurRad="50800" dist="38100" dir="2700000">
                    <a:srgbClr val="000000">
                      <a:alpha val="43000"/>
                    </a:srgbClr>
                  </a:outerShdw>
                </a:effectLst>
              </a:rPr>
              <a:t>how well it works.</a:t>
            </a:r>
            <a:endParaRPr lang="en-US" sz="6000" dirty="0">
              <a:solidFill>
                <a:srgbClr val="FF0000"/>
              </a:solidFill>
              <a:effectLst>
                <a:outerShdw blurRad="50800" dist="38100" dir="2700000">
                  <a:srgbClr val="000000">
                    <a:alpha val="43000"/>
                  </a:srgbClr>
                </a:outerShdw>
              </a:effectLst>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1064309"/>
            <a:ext cx="8798266" cy="5016758"/>
          </a:xfrm>
          <a:prstGeom prst="rect">
            <a:avLst/>
          </a:prstGeom>
          <a:noFill/>
        </p:spPr>
        <p:txBody>
          <a:bodyPr wrap="square" rtlCol="0">
            <a:spAutoFit/>
          </a:bodyPr>
          <a:lstStyle/>
          <a:p>
            <a:pPr algn="ctr"/>
            <a:r>
              <a:rPr lang="en-US" sz="4000" dirty="0" smtClean="0"/>
              <a:t>The success of an ad </a:t>
            </a:r>
          </a:p>
          <a:p>
            <a:pPr algn="ctr"/>
            <a:r>
              <a:rPr lang="en-US" sz="4000" dirty="0" smtClean="0"/>
              <a:t>depends primarily on the </a:t>
            </a:r>
          </a:p>
          <a:p>
            <a:pPr algn="ctr"/>
            <a:r>
              <a:rPr lang="en-US" sz="4000" dirty="0" smtClean="0"/>
              <a:t>offer made by the advertiser. </a:t>
            </a:r>
          </a:p>
          <a:p>
            <a:pPr algn="ctr"/>
            <a:endParaRPr lang="en-US" sz="4000" dirty="0" smtClean="0"/>
          </a:p>
          <a:p>
            <a:pPr algn="ctr"/>
            <a:r>
              <a:rPr lang="en-US" sz="4000" dirty="0" smtClean="0"/>
              <a:t>If your offer is weak, the </a:t>
            </a:r>
          </a:p>
          <a:p>
            <a:pPr algn="ctr"/>
            <a:r>
              <a:rPr lang="en-US" sz="4000" dirty="0" smtClean="0"/>
              <a:t>resulting cost of new </a:t>
            </a:r>
          </a:p>
          <a:p>
            <a:pPr algn="ctr"/>
            <a:r>
              <a:rPr lang="en-US" sz="4000" dirty="0" smtClean="0"/>
              <a:t>customer acquisition </a:t>
            </a:r>
          </a:p>
          <a:p>
            <a:pPr algn="ctr"/>
            <a:r>
              <a:rPr lang="en-US" sz="4000" dirty="0" smtClean="0"/>
              <a:t>will be extremely high.</a:t>
            </a:r>
            <a:endParaRPr lang="en-US" sz="4000"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1064309"/>
            <a:ext cx="8798266" cy="3785652"/>
          </a:xfrm>
          <a:prstGeom prst="rect">
            <a:avLst/>
          </a:prstGeom>
          <a:noFill/>
        </p:spPr>
        <p:txBody>
          <a:bodyPr wrap="square" rtlCol="0">
            <a:spAutoFit/>
          </a:bodyPr>
          <a:lstStyle/>
          <a:p>
            <a:pPr algn="ctr"/>
            <a:r>
              <a:rPr lang="en-US" sz="4000" dirty="0" smtClean="0"/>
              <a:t>Your Cost of Customer Acquisition </a:t>
            </a:r>
          </a:p>
          <a:p>
            <a:pPr algn="ctr"/>
            <a:r>
              <a:rPr lang="en-US" sz="4000" dirty="0" smtClean="0"/>
              <a:t>is a reflection of the public’s </a:t>
            </a:r>
          </a:p>
          <a:p>
            <a:pPr algn="ctr"/>
            <a:r>
              <a:rPr lang="en-US" sz="4000" dirty="0" smtClean="0"/>
              <a:t>interest in your message. </a:t>
            </a:r>
          </a:p>
          <a:p>
            <a:pPr algn="ctr"/>
            <a:endParaRPr lang="en-US" sz="4000" dirty="0" smtClean="0"/>
          </a:p>
          <a:p>
            <a:pPr algn="ctr"/>
            <a:r>
              <a:rPr lang="en-US" sz="4000" dirty="0" smtClean="0"/>
              <a:t>The more powerful your message, the lower your Cost of Customer Acquisition. </a:t>
            </a:r>
            <a:endParaRPr lang="en-US" sz="4000"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84561" y="362032"/>
            <a:ext cx="3962400" cy="6213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4838319" y="2306247"/>
            <a:ext cx="4017451" cy="3785652"/>
          </a:xfrm>
          <a:prstGeom prst="rect">
            <a:avLst/>
          </a:prstGeom>
          <a:noFill/>
        </p:spPr>
        <p:txBody>
          <a:bodyPr wrap="square" rtlCol="0">
            <a:spAutoFit/>
          </a:bodyPr>
          <a:lstStyle/>
          <a:p>
            <a:r>
              <a:rPr lang="en-US" sz="4000" dirty="0" smtClean="0">
                <a:latin typeface="Arial"/>
                <a:cs typeface="Arial"/>
              </a:rPr>
              <a:t>The following advice was   sent to you by   a happy old entrepreneur   on his deathbed:</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295989"/>
            <a:ext cx="8798266" cy="2554545"/>
          </a:xfrm>
          <a:prstGeom prst="rect">
            <a:avLst/>
          </a:prstGeom>
          <a:noFill/>
        </p:spPr>
        <p:txBody>
          <a:bodyPr wrap="square" rtlCol="0">
            <a:spAutoFit/>
          </a:bodyPr>
          <a:lstStyle/>
          <a:p>
            <a:r>
              <a:rPr lang="en-US" sz="4000" dirty="0" smtClean="0"/>
              <a:t>1: What percentage of your sales volume comes from repeat or referral customers? Give it your best guess. </a:t>
            </a:r>
          </a:p>
          <a:p>
            <a:endParaRPr lang="en-US" sz="4000" dirty="0" smtClean="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87939" y="554065"/>
            <a:ext cx="4305680" cy="5509200"/>
          </a:xfrm>
          <a:prstGeom prst="rect">
            <a:avLst/>
          </a:prstGeom>
          <a:noFill/>
        </p:spPr>
        <p:txBody>
          <a:bodyPr wrap="square" rtlCol="0">
            <a:spAutoFit/>
          </a:bodyPr>
          <a:lstStyle/>
          <a:p>
            <a:r>
              <a:rPr lang="en-US" sz="3200" dirty="0" smtClean="0">
                <a:latin typeface="Arial"/>
                <a:cs typeface="Arial"/>
              </a:rPr>
              <a:t>“Celebrate your successes. Find some humor in your failures. </a:t>
            </a:r>
            <a:br>
              <a:rPr lang="en-US" sz="3200" dirty="0" smtClean="0">
                <a:latin typeface="Arial"/>
                <a:cs typeface="Arial"/>
              </a:rPr>
            </a:br>
            <a:r>
              <a:rPr lang="en-US" sz="3200" dirty="0" smtClean="0">
                <a:latin typeface="Arial"/>
                <a:cs typeface="Arial"/>
              </a:rPr>
              <a:t/>
            </a:r>
            <a:br>
              <a:rPr lang="en-US" sz="3200" dirty="0" smtClean="0">
                <a:latin typeface="Arial"/>
                <a:cs typeface="Arial"/>
              </a:rPr>
            </a:br>
            <a:r>
              <a:rPr lang="en-US" sz="3200" dirty="0" smtClean="0">
                <a:latin typeface="Arial"/>
                <a:cs typeface="Arial"/>
              </a:rPr>
              <a:t>Don’t take yourself so seriously. Loosen up, and everybody around you will loosen up. </a:t>
            </a:r>
            <a:br>
              <a:rPr lang="en-US" sz="3200" dirty="0" smtClean="0">
                <a:latin typeface="Arial"/>
                <a:cs typeface="Arial"/>
              </a:rPr>
            </a:br>
            <a:r>
              <a:rPr lang="en-US" sz="3200" dirty="0" smtClean="0">
                <a:latin typeface="Arial"/>
                <a:cs typeface="Arial"/>
              </a:rPr>
              <a:t/>
            </a:r>
            <a:br>
              <a:rPr lang="en-US" sz="3200" dirty="0" smtClean="0">
                <a:latin typeface="Arial"/>
                <a:cs typeface="Arial"/>
              </a:rPr>
            </a:br>
            <a:r>
              <a:rPr lang="en-US" sz="3200" dirty="0" smtClean="0">
                <a:latin typeface="Arial"/>
                <a:cs typeface="Arial"/>
              </a:rPr>
              <a:t>Have fun. Show enthusiasm – always.”</a:t>
            </a:r>
            <a:endParaRPr lang="en-US" sz="3200" dirty="0">
              <a:latin typeface="Arial"/>
              <a:cs typeface="Arial"/>
            </a:endParaRPr>
          </a:p>
        </p:txBody>
      </p:sp>
      <p:sp>
        <p:nvSpPr>
          <p:cNvPr id="6" name="Rectangle 5"/>
          <p:cNvSpPr/>
          <p:nvPr/>
        </p:nvSpPr>
        <p:spPr>
          <a:xfrm>
            <a:off x="484561" y="362032"/>
            <a:ext cx="3962400" cy="6213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02Walton.aif">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4"/>
          <a:stretch>
            <a:fillRect/>
          </a:stretch>
        </p:blipFill>
        <p:spPr>
          <a:xfrm>
            <a:off x="767313" y="6858000"/>
            <a:ext cx="293687" cy="293687"/>
          </a:xfrm>
          <a:prstGeom prst="rect">
            <a:avLst/>
          </a:prstGeom>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5">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87939" y="554065"/>
            <a:ext cx="4305680" cy="6001642"/>
          </a:xfrm>
          <a:prstGeom prst="rect">
            <a:avLst/>
          </a:prstGeom>
          <a:noFill/>
        </p:spPr>
        <p:txBody>
          <a:bodyPr wrap="square" rtlCol="0">
            <a:spAutoFit/>
          </a:bodyPr>
          <a:lstStyle/>
          <a:p>
            <a:r>
              <a:rPr lang="en-US" sz="3200" dirty="0" smtClean="0">
                <a:latin typeface="Arial"/>
                <a:cs typeface="Arial"/>
              </a:rPr>
              <a:t>“When all else fails, put on a costume and sing a silly song. </a:t>
            </a:r>
            <a:br>
              <a:rPr lang="en-US" sz="3200" dirty="0" smtClean="0">
                <a:latin typeface="Arial"/>
                <a:cs typeface="Arial"/>
              </a:rPr>
            </a:br>
            <a:r>
              <a:rPr lang="en-US" sz="3200" dirty="0" smtClean="0">
                <a:latin typeface="Arial"/>
                <a:cs typeface="Arial"/>
              </a:rPr>
              <a:t/>
            </a:r>
            <a:br>
              <a:rPr lang="en-US" sz="3200" dirty="0" smtClean="0">
                <a:latin typeface="Arial"/>
                <a:cs typeface="Arial"/>
              </a:rPr>
            </a:br>
            <a:r>
              <a:rPr lang="en-US" sz="3200" i="1" dirty="0" smtClean="0">
                <a:latin typeface="Arial"/>
                <a:cs typeface="Arial"/>
              </a:rPr>
              <a:t>Then make everybody else sing with you. </a:t>
            </a:r>
          </a:p>
          <a:p>
            <a:endParaRPr lang="en-US" sz="3200" dirty="0">
              <a:latin typeface="Arial"/>
              <a:cs typeface="Arial"/>
            </a:endParaRPr>
          </a:p>
          <a:p>
            <a:r>
              <a:rPr lang="en-US" sz="3200" dirty="0" smtClean="0">
                <a:latin typeface="Arial"/>
                <a:cs typeface="Arial"/>
              </a:rPr>
              <a:t>All of this is more important, and more fun, than you think, and it really fools the competition.”</a:t>
            </a:r>
            <a:endParaRPr lang="en-US" sz="3200" dirty="0">
              <a:latin typeface="Arial"/>
              <a:cs typeface="Arial"/>
            </a:endParaRPr>
          </a:p>
        </p:txBody>
      </p:sp>
      <p:sp>
        <p:nvSpPr>
          <p:cNvPr id="6" name="Rectangle 5"/>
          <p:cNvSpPr/>
          <p:nvPr/>
        </p:nvSpPr>
        <p:spPr>
          <a:xfrm>
            <a:off x="484561" y="362032"/>
            <a:ext cx="3962400" cy="6213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87939" y="554065"/>
            <a:ext cx="4305680" cy="6001642"/>
          </a:xfrm>
          <a:prstGeom prst="rect">
            <a:avLst/>
          </a:prstGeom>
          <a:noFill/>
        </p:spPr>
        <p:txBody>
          <a:bodyPr wrap="square" rtlCol="0">
            <a:spAutoFit/>
          </a:bodyPr>
          <a:lstStyle/>
          <a:p>
            <a:r>
              <a:rPr lang="en-US" sz="3200" dirty="0" smtClean="0">
                <a:latin typeface="Arial"/>
                <a:cs typeface="Arial"/>
              </a:rPr>
              <a:t>“Swim upstream.</a:t>
            </a:r>
            <a:br>
              <a:rPr lang="en-US" sz="3200" dirty="0" smtClean="0">
                <a:latin typeface="Arial"/>
                <a:cs typeface="Arial"/>
              </a:rPr>
            </a:br>
            <a:r>
              <a:rPr lang="en-US" sz="3200" dirty="0" smtClean="0">
                <a:latin typeface="Arial"/>
                <a:cs typeface="Arial"/>
              </a:rPr>
              <a:t>Go the other way.</a:t>
            </a:r>
          </a:p>
          <a:p>
            <a:r>
              <a:rPr lang="en-US" sz="3200" dirty="0" smtClean="0">
                <a:latin typeface="Arial"/>
                <a:cs typeface="Arial"/>
              </a:rPr>
              <a:t>Ignore the conventional wisdom.</a:t>
            </a:r>
            <a:br>
              <a:rPr lang="en-US" sz="3200" dirty="0" smtClean="0">
                <a:latin typeface="Arial"/>
                <a:cs typeface="Arial"/>
              </a:rPr>
            </a:br>
            <a:endParaRPr lang="en-US" sz="3200" dirty="0" smtClean="0">
              <a:latin typeface="Arial"/>
              <a:cs typeface="Arial"/>
            </a:endParaRPr>
          </a:p>
          <a:p>
            <a:r>
              <a:rPr lang="en-US" sz="3200" dirty="0" smtClean="0">
                <a:latin typeface="Arial"/>
                <a:cs typeface="Arial"/>
              </a:rPr>
              <a:t>If everybody else is doing it one way, there’s a good chance you can find your niche by going in exactly the opposite direction.”</a:t>
            </a:r>
            <a:endParaRPr lang="en-US" sz="3200" dirty="0">
              <a:latin typeface="Arial"/>
              <a:cs typeface="Arial"/>
            </a:endParaRPr>
          </a:p>
        </p:txBody>
      </p:sp>
      <p:sp>
        <p:nvSpPr>
          <p:cNvPr id="6" name="Rectangle 5"/>
          <p:cNvSpPr/>
          <p:nvPr/>
        </p:nvSpPr>
        <p:spPr>
          <a:xfrm>
            <a:off x="484561" y="362032"/>
            <a:ext cx="3962400" cy="6213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87939" y="554065"/>
            <a:ext cx="4305680" cy="2554545"/>
          </a:xfrm>
          <a:prstGeom prst="rect">
            <a:avLst/>
          </a:prstGeom>
          <a:noFill/>
        </p:spPr>
        <p:txBody>
          <a:bodyPr wrap="square" rtlCol="0">
            <a:spAutoFit/>
          </a:bodyPr>
          <a:lstStyle/>
          <a:p>
            <a:r>
              <a:rPr lang="en-US" sz="3200" dirty="0" smtClean="0">
                <a:latin typeface="Arial"/>
                <a:cs typeface="Arial"/>
              </a:rPr>
              <a:t>“Be prepared for a lot of folks to wave you down and tell you you’re headed the wrong way.”</a:t>
            </a:r>
            <a:endParaRPr lang="en-US" sz="3200" dirty="0">
              <a:latin typeface="Arial"/>
              <a:cs typeface="Arial"/>
            </a:endParaRPr>
          </a:p>
        </p:txBody>
      </p:sp>
      <p:sp>
        <p:nvSpPr>
          <p:cNvPr id="6" name="Rectangle 5"/>
          <p:cNvSpPr/>
          <p:nvPr/>
        </p:nvSpPr>
        <p:spPr>
          <a:xfrm>
            <a:off x="484561" y="362032"/>
            <a:ext cx="3962400" cy="6213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amWaltonMadeInAmerica.jpg"/>
          <p:cNvPicPr>
            <a:picLocks noChangeAspect="1"/>
          </p:cNvPicPr>
          <p:nvPr/>
        </p:nvPicPr>
        <p:blipFill>
          <a:blip r:embed="rId2"/>
          <a:stretch>
            <a:fillRect/>
          </a:stretch>
        </p:blipFill>
        <p:spPr>
          <a:xfrm>
            <a:off x="491740" y="378744"/>
            <a:ext cx="3952853" cy="6178118"/>
          </a:xfrm>
          <a:prstGeom prst="rect">
            <a:avLst/>
          </a:prstGeom>
        </p:spPr>
      </p:pic>
      <p:sp>
        <p:nvSpPr>
          <p:cNvPr id="11" name="TextBox 10"/>
          <p:cNvSpPr txBox="1"/>
          <p:nvPr/>
        </p:nvSpPr>
        <p:spPr>
          <a:xfrm>
            <a:off x="4687939" y="554065"/>
            <a:ext cx="4305680" cy="2554545"/>
          </a:xfrm>
          <a:prstGeom prst="rect">
            <a:avLst/>
          </a:prstGeom>
          <a:noFill/>
        </p:spPr>
        <p:txBody>
          <a:bodyPr wrap="square" rtlCol="0">
            <a:spAutoFit/>
          </a:bodyPr>
          <a:lstStyle/>
          <a:p>
            <a:r>
              <a:rPr lang="en-US" sz="3200" dirty="0" smtClean="0">
                <a:solidFill>
                  <a:srgbClr val="FF0000"/>
                </a:solidFill>
                <a:effectLst>
                  <a:outerShdw blurRad="50800" dist="38100" dir="2700000">
                    <a:srgbClr val="000000">
                      <a:alpha val="43000"/>
                    </a:srgbClr>
                  </a:outerShdw>
                </a:effectLst>
                <a:latin typeface="Arial"/>
                <a:cs typeface="Arial"/>
              </a:rPr>
              <a:t>“Be prepared for a lot of folks to wave you down and tell you you’re headed the wrong way.”</a:t>
            </a:r>
            <a:endParaRPr lang="en-US" sz="3200" dirty="0">
              <a:solidFill>
                <a:srgbClr val="FF0000"/>
              </a:solidFill>
              <a:effectLst>
                <a:outerShdw blurRad="50800" dist="38100" dir="2700000">
                  <a:srgbClr val="000000">
                    <a:alpha val="43000"/>
                  </a:srgbClr>
                </a:outerShdw>
              </a:effectLst>
              <a:latin typeface="Arial"/>
              <a:cs typeface="Arial"/>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1908_Knox.jpg"/>
          <p:cNvPicPr>
            <a:picLocks noChangeAspect="1"/>
          </p:cNvPicPr>
          <p:nvPr/>
        </p:nvPicPr>
        <p:blipFill>
          <a:blip r:embed="rId3"/>
          <a:stretch>
            <a:fillRect/>
          </a:stretch>
        </p:blipFill>
        <p:spPr>
          <a:xfrm>
            <a:off x="-1" y="0"/>
            <a:ext cx="9317935" cy="6858000"/>
          </a:xfrm>
          <a:prstGeom prst="rect">
            <a:avLst/>
          </a:prstGeom>
        </p:spPr>
      </p:pic>
      <p:sp>
        <p:nvSpPr>
          <p:cNvPr id="7" name="TextBox 6"/>
          <p:cNvSpPr txBox="1"/>
          <p:nvPr/>
        </p:nvSpPr>
        <p:spPr>
          <a:xfrm>
            <a:off x="5820526" y="392000"/>
            <a:ext cx="3319569" cy="1938992"/>
          </a:xfrm>
          <a:prstGeom prst="rect">
            <a:avLst/>
          </a:prstGeom>
          <a:noFill/>
        </p:spPr>
        <p:txBody>
          <a:bodyPr wrap="square" rtlCol="0">
            <a:spAutoFit/>
          </a:bodyPr>
          <a:lstStyle/>
          <a:p>
            <a:r>
              <a:rPr lang="en-US" sz="4000" dirty="0"/>
              <a:t>Cars in 1908</a:t>
            </a:r>
            <a:r>
              <a:rPr lang="en-US" sz="4000" dirty="0" smtClean="0"/>
              <a:t> </a:t>
            </a:r>
            <a:br>
              <a:rPr lang="en-US" sz="4000" dirty="0" smtClean="0"/>
            </a:br>
            <a:r>
              <a:rPr lang="en-US" sz="4000" dirty="0" smtClean="0"/>
              <a:t>sold </a:t>
            </a:r>
            <a:r>
              <a:rPr lang="en-US" sz="4000" dirty="0"/>
              <a:t>for about $2,500 apiece.</a:t>
            </a:r>
            <a:r>
              <a:rPr lang="en-US" sz="4000" dirty="0" smtClean="0"/>
              <a:t> </a:t>
            </a:r>
            <a:endParaRPr lang="en-US" sz="4000" dirty="0"/>
          </a:p>
        </p:txBody>
      </p:sp>
    </p:spTree>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Knox2.jpg"/>
          <p:cNvPicPr>
            <a:picLocks noChangeAspect="1"/>
          </p:cNvPicPr>
          <p:nvPr/>
        </p:nvPicPr>
        <p:blipFill>
          <a:blip r:embed="rId2"/>
          <a:stretch>
            <a:fillRect/>
          </a:stretch>
        </p:blipFill>
        <p:spPr>
          <a:xfrm>
            <a:off x="0" y="0"/>
            <a:ext cx="9317934" cy="6858001"/>
          </a:xfrm>
          <a:prstGeom prst="rect">
            <a:avLst/>
          </a:prstGeom>
        </p:spPr>
      </p:pic>
      <p:sp>
        <p:nvSpPr>
          <p:cNvPr id="6" name="TextBox 5"/>
          <p:cNvSpPr txBox="1"/>
          <p:nvPr/>
        </p:nvSpPr>
        <p:spPr>
          <a:xfrm>
            <a:off x="626907" y="1893893"/>
            <a:ext cx="8466149" cy="4524315"/>
          </a:xfrm>
          <a:prstGeom prst="rect">
            <a:avLst/>
          </a:prstGeom>
          <a:noFill/>
        </p:spPr>
        <p:txBody>
          <a:bodyPr wrap="square" rtlCol="0">
            <a:spAutoFit/>
          </a:bodyPr>
          <a:lstStyle/>
          <a:p>
            <a:r>
              <a:rPr lang="en-US" sz="3200" dirty="0" smtClean="0">
                <a:effectLst>
                  <a:outerShdw blurRad="50800" dist="38100" dir="2700000" algn="br">
                    <a:srgbClr val="000000">
                      <a:alpha val="43000"/>
                    </a:srgbClr>
                  </a:outerShdw>
                </a:effectLst>
              </a:rPr>
              <a:t>Nearly 2,000 entrepreneurs became car makers between 1886 and 1908 and each of them began with the question, ‘How can I build a stronger, </a:t>
            </a:r>
          </a:p>
          <a:p>
            <a:r>
              <a:rPr lang="en-US" sz="3200" dirty="0" smtClean="0">
                <a:effectLst>
                  <a:outerShdw blurRad="50800" dist="38100" dir="2700000" algn="br">
                    <a:srgbClr val="000000">
                      <a:alpha val="43000"/>
                    </a:srgbClr>
                  </a:outerShdw>
                </a:effectLst>
              </a:rPr>
              <a:t>faster, more desirable car?’”  </a:t>
            </a:r>
          </a:p>
          <a:p>
            <a:r>
              <a:rPr lang="en-US" sz="3200" dirty="0" smtClean="0">
                <a:effectLst>
                  <a:outerShdw blurRad="50800" dist="38100" dir="2700000" algn="br">
                    <a:srgbClr val="000000">
                      <a:alpha val="43000"/>
                    </a:srgbClr>
                  </a:outerShdw>
                </a:effectLst>
              </a:rPr>
              <a:t> </a:t>
            </a:r>
          </a:p>
          <a:p>
            <a:r>
              <a:rPr lang="en-US" sz="3200" dirty="0" smtClean="0">
                <a:effectLst>
                  <a:outerShdw blurRad="50800" dist="38100" dir="2700000" algn="br">
                    <a:srgbClr val="000000">
                      <a:alpha val="43000"/>
                    </a:srgbClr>
                  </a:outerShdw>
                </a:effectLst>
              </a:rPr>
              <a:t>But none of them could build and sell a car for </a:t>
            </a:r>
          </a:p>
          <a:p>
            <a:r>
              <a:rPr lang="en-US" sz="3200" dirty="0" smtClean="0">
                <a:effectLst>
                  <a:outerShdw blurRad="50800" dist="38100" dir="2700000" algn="br">
                    <a:srgbClr val="000000">
                      <a:alpha val="43000"/>
                    </a:srgbClr>
                  </a:outerShdw>
                </a:effectLst>
              </a:rPr>
              <a:t>less than $2,500. Consequently, cars sold in </a:t>
            </a:r>
          </a:p>
          <a:p>
            <a:r>
              <a:rPr lang="en-US" sz="3200" dirty="0" smtClean="0">
                <a:effectLst>
                  <a:outerShdw blurRad="50800" dist="38100" dir="2700000" algn="br">
                    <a:srgbClr val="000000">
                      <a:alpha val="43000"/>
                    </a:srgbClr>
                  </a:outerShdw>
                </a:effectLst>
              </a:rPr>
              <a:t>small numbers and only to the very rich. </a:t>
            </a:r>
          </a:p>
          <a:p>
            <a:endParaRPr lang="en-US" sz="3200" dirty="0"/>
          </a:p>
        </p:txBody>
      </p:sp>
    </p:spTree>
  </p:cSld>
  <p:clrMapOvr>
    <a:masterClrMapping/>
  </p:clrMapOvr>
  <p:transition xmlns:p14="http://schemas.microsoft.com/office/powerpoint/2010/main" spd="med">
    <p:wipe dir="u"/>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enryThinking_Light.jpg"/>
          <p:cNvPicPr>
            <a:picLocks noChangeAspect="1"/>
          </p:cNvPicPr>
          <p:nvPr/>
        </p:nvPicPr>
        <p:blipFill>
          <a:blip r:embed="rId3"/>
          <a:stretch>
            <a:fillRect/>
          </a:stretch>
        </p:blipFill>
        <p:spPr>
          <a:xfrm>
            <a:off x="0" y="-1"/>
            <a:ext cx="9134475" cy="6858001"/>
          </a:xfrm>
          <a:prstGeom prst="rect">
            <a:avLst/>
          </a:prstGeom>
        </p:spPr>
      </p:pic>
      <p:sp>
        <p:nvSpPr>
          <p:cNvPr id="6" name="TextBox 5"/>
          <p:cNvSpPr txBox="1"/>
          <p:nvPr/>
        </p:nvSpPr>
        <p:spPr>
          <a:xfrm>
            <a:off x="674127" y="3230064"/>
            <a:ext cx="8077923" cy="1846659"/>
          </a:xfrm>
          <a:prstGeom prst="rect">
            <a:avLst/>
          </a:prstGeom>
          <a:noFill/>
        </p:spPr>
        <p:txBody>
          <a:bodyPr wrap="square" rtlCol="0">
            <a:spAutoFit/>
          </a:bodyPr>
          <a:lstStyle/>
          <a:p>
            <a:r>
              <a:rPr lang="en-US" sz="3200" b="1" dirty="0" smtClean="0">
                <a:effectLst>
                  <a:outerShdw dist="38100" dir="13140000">
                    <a:schemeClr val="bg1"/>
                  </a:outerShdw>
                </a:effectLst>
              </a:rPr>
              <a:t>But Henry Ford wasn’t product-focused,           he was customer-focused. Henry asked,</a:t>
            </a:r>
            <a:br>
              <a:rPr lang="en-US" sz="3200" b="1" dirty="0" smtClean="0">
                <a:effectLst>
                  <a:outerShdw dist="38100" dir="13140000">
                    <a:schemeClr val="bg1"/>
                  </a:outerShdw>
                </a:effectLst>
              </a:rPr>
            </a:br>
            <a:r>
              <a:rPr lang="en-US" sz="3200" b="1" dirty="0" smtClean="0">
                <a:effectLst>
                  <a:outerShdw dist="38100" dir="13140000">
                    <a:schemeClr val="bg1"/>
                  </a:outerShdw>
                </a:effectLst>
              </a:rPr>
              <a:t/>
            </a:r>
            <a:br>
              <a:rPr lang="en-US" sz="3200" b="1" dirty="0" smtClean="0">
                <a:effectLst>
                  <a:outerShdw dist="38100" dir="13140000">
                    <a:schemeClr val="bg1"/>
                  </a:outerShdw>
                </a:effectLst>
              </a:rPr>
            </a:br>
            <a:endParaRPr lang="en-US" b="1" dirty="0">
              <a:effectLst>
                <a:outerShdw dist="38100" dir="13140000">
                  <a:schemeClr val="bg1"/>
                </a:outerShdw>
              </a:effectLst>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enryThinking_Light.jpg"/>
          <p:cNvPicPr>
            <a:picLocks noChangeAspect="1"/>
          </p:cNvPicPr>
          <p:nvPr/>
        </p:nvPicPr>
        <p:blipFill>
          <a:blip r:embed="rId5"/>
          <a:stretch>
            <a:fillRect/>
          </a:stretch>
        </p:blipFill>
        <p:spPr>
          <a:xfrm>
            <a:off x="0" y="-1"/>
            <a:ext cx="9134475" cy="6858001"/>
          </a:xfrm>
          <a:prstGeom prst="rect">
            <a:avLst/>
          </a:prstGeom>
        </p:spPr>
      </p:pic>
      <p:sp>
        <p:nvSpPr>
          <p:cNvPr id="6" name="TextBox 5"/>
          <p:cNvSpPr txBox="1"/>
          <p:nvPr/>
        </p:nvSpPr>
        <p:spPr>
          <a:xfrm>
            <a:off x="674127" y="3230064"/>
            <a:ext cx="8077923" cy="3323987"/>
          </a:xfrm>
          <a:prstGeom prst="rect">
            <a:avLst/>
          </a:prstGeom>
          <a:noFill/>
        </p:spPr>
        <p:txBody>
          <a:bodyPr wrap="square" rtlCol="0">
            <a:spAutoFit/>
          </a:bodyPr>
          <a:lstStyle/>
          <a:p>
            <a:r>
              <a:rPr lang="en-US" sz="3200" b="1" dirty="0" smtClean="0">
                <a:effectLst>
                  <a:outerShdw dist="38100" dir="13140000">
                    <a:schemeClr val="bg1"/>
                  </a:outerShdw>
                </a:effectLst>
              </a:rPr>
              <a:t>But Henry Ford wasn’t product-focused,           he was customer-focused. Henry asked,</a:t>
            </a:r>
            <a:br>
              <a:rPr lang="en-US" sz="3200" b="1" dirty="0" smtClean="0">
                <a:effectLst>
                  <a:outerShdw dist="38100" dir="13140000">
                    <a:schemeClr val="bg1"/>
                  </a:outerShdw>
                </a:effectLst>
              </a:rPr>
            </a:br>
            <a:r>
              <a:rPr lang="en-US" sz="3200" b="1" dirty="0" smtClean="0">
                <a:effectLst>
                  <a:outerShdw dist="38100" dir="13140000">
                    <a:schemeClr val="bg1"/>
                  </a:outerShdw>
                </a:effectLst>
              </a:rPr>
              <a:t/>
            </a:r>
            <a:br>
              <a:rPr lang="en-US" sz="3200" b="1" dirty="0" smtClean="0">
                <a:effectLst>
                  <a:outerShdw dist="38100" dir="13140000">
                    <a:schemeClr val="bg1"/>
                  </a:outerShdw>
                </a:effectLst>
              </a:rPr>
            </a:br>
            <a:r>
              <a:rPr lang="en-US" sz="3200" b="1" dirty="0" smtClean="0">
                <a:solidFill>
                  <a:schemeClr val="bg1"/>
                </a:solidFill>
                <a:effectLst>
                  <a:outerShdw dist="38100" dir="13140000">
                    <a:schemeClr val="tx1"/>
                  </a:outerShdw>
                </a:effectLst>
              </a:rPr>
              <a:t>“At what price could I sell a whole lot of cars?” </a:t>
            </a:r>
            <a:r>
              <a:rPr lang="en-US" sz="3200" b="1" dirty="0" smtClean="0">
                <a:effectLst>
                  <a:outerShdw dist="38100" dir="13140000">
                    <a:schemeClr val="bg1"/>
                  </a:outerShdw>
                </a:effectLst>
              </a:rPr>
              <a:t>Henry decided that a lot of people would be willing to pay $849. </a:t>
            </a:r>
          </a:p>
          <a:p>
            <a:endParaRPr lang="en-US" b="1" dirty="0">
              <a:effectLst>
                <a:outerShdw dist="38100" dir="13140000">
                  <a:schemeClr val="bg1"/>
                </a:outerShdw>
              </a:effectLst>
            </a:endParaRPr>
          </a:p>
        </p:txBody>
      </p:sp>
      <p:pic>
        <p:nvPicPr>
          <p:cNvPr id="5" name="03Ford.aif">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6"/>
          <a:stretch>
            <a:fillRect/>
          </a:stretch>
        </p:blipFill>
        <p:spPr>
          <a:xfrm>
            <a:off x="1208100" y="6858000"/>
            <a:ext cx="293687" cy="293687"/>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4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HenryThinking_Light.jpg"/>
          <p:cNvPicPr>
            <a:picLocks noChangeAspect="1"/>
          </p:cNvPicPr>
          <p:nvPr/>
        </p:nvPicPr>
        <p:blipFill>
          <a:blip r:embed="rId2"/>
          <a:stretch>
            <a:fillRect/>
          </a:stretch>
        </p:blipFill>
        <p:spPr>
          <a:xfrm>
            <a:off x="0" y="-1"/>
            <a:ext cx="9134475" cy="6858001"/>
          </a:xfrm>
          <a:prstGeom prst="rect">
            <a:avLst/>
          </a:prstGeom>
        </p:spPr>
      </p:pic>
      <p:sp>
        <p:nvSpPr>
          <p:cNvPr id="16" name="TextBox 15"/>
          <p:cNvSpPr txBox="1"/>
          <p:nvPr/>
        </p:nvSpPr>
        <p:spPr>
          <a:xfrm>
            <a:off x="695970" y="202163"/>
            <a:ext cx="2878544" cy="1569660"/>
          </a:xfrm>
          <a:prstGeom prst="rect">
            <a:avLst/>
          </a:prstGeom>
          <a:noFill/>
        </p:spPr>
        <p:txBody>
          <a:bodyPr wrap="square" rtlCol="0">
            <a:spAutoFit/>
          </a:bodyPr>
          <a:lstStyle/>
          <a:p>
            <a:pPr algn="ctr"/>
            <a:r>
              <a:rPr lang="en-US" sz="3200" b="1" dirty="0" smtClean="0">
                <a:effectLst>
                  <a:outerShdw dist="38100" dir="12960000">
                    <a:schemeClr val="bg1"/>
                  </a:outerShdw>
                </a:effectLst>
              </a:rPr>
              <a:t>This </a:t>
            </a:r>
            <a:r>
              <a:rPr lang="en-US" sz="3200" b="1" dirty="0">
                <a:effectLst>
                  <a:outerShdw dist="38100" dir="12960000">
                    <a:schemeClr val="bg1"/>
                  </a:outerShdw>
                </a:effectLst>
              </a:rPr>
              <a:t>became his</a:t>
            </a:r>
            <a:r>
              <a:rPr lang="en-US" sz="3200" b="1" dirty="0" smtClean="0">
                <a:effectLst>
                  <a:outerShdw dist="38100" dir="12960000">
                    <a:schemeClr val="bg1"/>
                  </a:outerShdw>
                </a:effectLst>
              </a:rPr>
              <a:t> </a:t>
            </a:r>
            <a:br>
              <a:rPr lang="en-US" sz="3200" b="1" dirty="0" smtClean="0">
                <a:effectLst>
                  <a:outerShdw dist="38100" dir="12960000">
                    <a:schemeClr val="bg1"/>
                  </a:outerShdw>
                </a:effectLst>
              </a:rPr>
            </a:br>
            <a:r>
              <a:rPr lang="en-US" sz="3200" b="1" dirty="0" smtClean="0">
                <a:effectLst>
                  <a:outerShdw dist="38100" dir="12960000">
                    <a:schemeClr val="bg1"/>
                  </a:outerShdw>
                </a:effectLst>
              </a:rPr>
              <a:t>non</a:t>
            </a:r>
            <a:r>
              <a:rPr lang="en-US" sz="3200" b="1" dirty="0">
                <a:effectLst>
                  <a:outerShdw dist="38100" dir="12960000">
                    <a:schemeClr val="bg1"/>
                  </a:outerShdw>
                </a:effectLst>
              </a:rPr>
              <a:t>-</a:t>
            </a:r>
            <a:r>
              <a:rPr lang="en-US" sz="3200" b="1" dirty="0" smtClean="0">
                <a:effectLst>
                  <a:outerShdw dist="38100" dir="12960000">
                    <a:schemeClr val="bg1"/>
                  </a:outerShdw>
                </a:effectLst>
              </a:rPr>
              <a:t>negotiable </a:t>
            </a:r>
            <a:br>
              <a:rPr lang="en-US" sz="3200" b="1" dirty="0" smtClean="0">
                <a:effectLst>
                  <a:outerShdw dist="38100" dir="12960000">
                    <a:schemeClr val="bg1"/>
                  </a:outerShdw>
                </a:effectLst>
              </a:rPr>
            </a:br>
            <a:r>
              <a:rPr lang="en-US" sz="3200" b="1" dirty="0" smtClean="0">
                <a:effectLst>
                  <a:outerShdw dist="38100" dir="12960000">
                    <a:schemeClr val="bg1"/>
                  </a:outerShdw>
                </a:effectLst>
              </a:rPr>
              <a:t>North </a:t>
            </a:r>
            <a:r>
              <a:rPr lang="en-US" sz="3200" b="1" dirty="0">
                <a:effectLst>
                  <a:outerShdw dist="38100" dir="12960000">
                    <a:schemeClr val="bg1"/>
                  </a:outerShdw>
                </a:effectLst>
              </a:rPr>
              <a:t>Star</a:t>
            </a:r>
            <a:r>
              <a:rPr lang="en-US" sz="3200" b="1" dirty="0" smtClean="0">
                <a:effectLst>
                  <a:outerShdw dist="38100" dir="12960000">
                    <a:schemeClr val="bg1"/>
                  </a:outerShdw>
                </a:effectLst>
              </a:rPr>
              <a:t>.</a:t>
            </a:r>
            <a:endParaRPr lang="en-US" sz="3200" b="1" dirty="0">
              <a:effectLst>
                <a:outerShdw dist="38100" dir="12960000">
                  <a:schemeClr val="bg1"/>
                </a:outerShdw>
              </a:effectLst>
            </a:endParaRPr>
          </a:p>
        </p:txBody>
      </p:sp>
      <p:sp>
        <p:nvSpPr>
          <p:cNvPr id="17" name="Oval Callout 16"/>
          <p:cNvSpPr/>
          <p:nvPr/>
        </p:nvSpPr>
        <p:spPr>
          <a:xfrm>
            <a:off x="3574513" y="-622743"/>
            <a:ext cx="2022418" cy="1646391"/>
          </a:xfrm>
          <a:prstGeom prst="wedgeEllipseCallout">
            <a:avLst>
              <a:gd name="adj1" fmla="val 52548"/>
              <a:gd name="adj2" fmla="val 47447"/>
            </a:avLst>
          </a:prstGeom>
          <a:solidFill>
            <a:srgbClr val="FFFFFF"/>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3637231" y="-214885"/>
            <a:ext cx="2194874" cy="1200329"/>
          </a:xfrm>
          <a:prstGeom prst="rect">
            <a:avLst/>
          </a:prstGeom>
          <a:noFill/>
        </p:spPr>
        <p:txBody>
          <a:bodyPr wrap="square" rtlCol="0">
            <a:spAutoFit/>
          </a:bodyPr>
          <a:lstStyle/>
          <a:p>
            <a:r>
              <a:rPr lang="en-US" sz="6000" b="1" baseline="30000" dirty="0" smtClean="0"/>
              <a:t>$</a:t>
            </a:r>
            <a:r>
              <a:rPr lang="en-US" sz="7200" b="1" dirty="0" smtClean="0"/>
              <a:t>849</a:t>
            </a:r>
            <a:endParaRPr lang="en-US" sz="7200" b="1" dirty="0"/>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295989"/>
            <a:ext cx="8798266" cy="5847755"/>
          </a:xfrm>
          <a:prstGeom prst="rect">
            <a:avLst/>
          </a:prstGeom>
          <a:noFill/>
        </p:spPr>
        <p:txBody>
          <a:bodyPr wrap="square" rtlCol="0">
            <a:spAutoFit/>
          </a:bodyPr>
          <a:lstStyle/>
          <a:p>
            <a:r>
              <a:rPr lang="en-US" sz="4000" dirty="0" smtClean="0">
                <a:solidFill>
                  <a:schemeClr val="bg2">
                    <a:lumMod val="50000"/>
                  </a:schemeClr>
                </a:solidFill>
              </a:rPr>
              <a:t>1: What percentage of your sales volume comes from repeat or referral customers? Give it your best guess. </a:t>
            </a:r>
            <a:endParaRPr lang="en-US" sz="1400" dirty="0" smtClean="0">
              <a:solidFill>
                <a:schemeClr val="bg2">
                  <a:lumMod val="50000"/>
                </a:schemeClr>
              </a:solidFill>
            </a:endParaRPr>
          </a:p>
          <a:p>
            <a:r>
              <a:rPr lang="en-US" sz="1400" dirty="0" smtClean="0">
                <a:solidFill>
                  <a:schemeClr val="bg2">
                    <a:lumMod val="50000"/>
                  </a:schemeClr>
                </a:solidFill>
              </a:rPr>
              <a:t>   </a:t>
            </a:r>
          </a:p>
          <a:p>
            <a:r>
              <a:rPr lang="en-US" sz="4000" dirty="0" smtClean="0"/>
              <a:t>2: What percentage of your sales volume is triggered by your location, its signage and visibility? Don’t include anyone already counted in the first group.</a:t>
            </a:r>
          </a:p>
          <a:p>
            <a:endParaRPr lang="en-US" sz="4000" dirty="0" smtClean="0"/>
          </a:p>
          <a:p>
            <a:endParaRPr lang="en-US" sz="4000" dirty="0" smtClean="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enry-Ford_Background.jpg"/>
          <p:cNvPicPr>
            <a:picLocks noChangeAspect="1"/>
          </p:cNvPicPr>
          <p:nvPr/>
        </p:nvPicPr>
        <p:blipFill>
          <a:blip r:embed="rId2"/>
          <a:stretch>
            <a:fillRect/>
          </a:stretch>
        </p:blipFill>
        <p:spPr>
          <a:xfrm>
            <a:off x="0" y="0"/>
            <a:ext cx="9144000" cy="6858001"/>
          </a:xfrm>
          <a:prstGeom prst="rect">
            <a:avLst/>
          </a:prstGeom>
        </p:spPr>
      </p:pic>
      <p:sp>
        <p:nvSpPr>
          <p:cNvPr id="5" name="TextBox 4"/>
          <p:cNvSpPr txBox="1"/>
          <p:nvPr/>
        </p:nvSpPr>
        <p:spPr>
          <a:xfrm>
            <a:off x="184703" y="375873"/>
            <a:ext cx="5264033" cy="5509200"/>
          </a:xfrm>
          <a:prstGeom prst="rect">
            <a:avLst/>
          </a:prstGeom>
          <a:noFill/>
        </p:spPr>
        <p:txBody>
          <a:bodyPr wrap="square" rtlCol="0">
            <a:spAutoFit/>
          </a:bodyPr>
          <a:lstStyle/>
          <a:p>
            <a:r>
              <a:rPr lang="en-US" sz="3200" b="1" dirty="0" smtClean="0">
                <a:effectLst>
                  <a:outerShdw blurRad="50800" dist="38100" dir="2700000" algn="br">
                    <a:schemeClr val="bg1"/>
                  </a:outerShdw>
                </a:effectLst>
              </a:rPr>
              <a:t>Designs A through S were impossible to build and sell for $849 so those designs were scrapped. </a:t>
            </a:r>
          </a:p>
          <a:p>
            <a:endParaRPr lang="en-US" sz="3200" b="1" dirty="0">
              <a:effectLst>
                <a:outerShdw blurRad="50800" dist="38100" dir="2700000" algn="br">
                  <a:schemeClr val="bg1"/>
                </a:outerShdw>
              </a:effectLst>
            </a:endParaRPr>
          </a:p>
          <a:p>
            <a:r>
              <a:rPr lang="en-US" sz="3200" b="1" dirty="0" smtClean="0">
                <a:effectLst>
                  <a:outerShdw blurRad="50800" dist="38100" dir="2700000" algn="br">
                    <a:schemeClr val="bg1"/>
                  </a:outerShdw>
                </a:effectLst>
              </a:rPr>
              <a:t>But the Model T at $849 swept America like a prairie fire on a windy day and left </a:t>
            </a:r>
          </a:p>
          <a:p>
            <a:r>
              <a:rPr lang="en-US" sz="3200" b="1" dirty="0" smtClean="0">
                <a:effectLst>
                  <a:outerShdw blurRad="50800" dist="38100" dir="2700000" algn="br">
                    <a:schemeClr val="bg1"/>
                  </a:outerShdw>
                </a:effectLst>
              </a:rPr>
              <a:t>15 million Americans smiling happily in the smoke </a:t>
            </a:r>
            <a:br>
              <a:rPr lang="en-US" sz="3200" b="1" dirty="0" smtClean="0">
                <a:effectLst>
                  <a:outerShdw blurRad="50800" dist="38100" dir="2700000" algn="br">
                    <a:schemeClr val="bg1"/>
                  </a:outerShdw>
                </a:effectLst>
              </a:rPr>
            </a:br>
            <a:r>
              <a:rPr lang="en-US" sz="3200" b="1" dirty="0" smtClean="0">
                <a:effectLst>
                  <a:outerShdw blurRad="50800" dist="38100" dir="2700000" algn="br">
                    <a:schemeClr val="bg1"/>
                  </a:outerShdw>
                </a:effectLst>
              </a:rPr>
              <a:t>of identical, black cars. </a:t>
            </a:r>
            <a:endParaRPr lang="en-US" sz="3200" b="1" dirty="0">
              <a:effectLst>
                <a:outerShdw blurRad="50800" dist="38100" dir="2700000" algn="br">
                  <a:schemeClr val="bg1"/>
                </a:outerShdw>
              </a:effectLst>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enry-Ford.gif"/>
          <p:cNvPicPr>
            <a:picLocks noChangeAspect="1"/>
          </p:cNvPicPr>
          <p:nvPr/>
        </p:nvPicPr>
        <p:blipFill>
          <a:blip r:embed="rId3"/>
          <a:stretch>
            <a:fillRect/>
          </a:stretch>
        </p:blipFill>
        <p:spPr>
          <a:xfrm>
            <a:off x="1" y="-1"/>
            <a:ext cx="9144000" cy="6858001"/>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08803" y="658544"/>
            <a:ext cx="3688163" cy="5509200"/>
          </a:xfrm>
          <a:prstGeom prst="rect">
            <a:avLst/>
          </a:prstGeom>
          <a:noFill/>
        </p:spPr>
        <p:txBody>
          <a:bodyPr wrap="square" rtlCol="0">
            <a:spAutoFit/>
          </a:bodyPr>
          <a:lstStyle/>
          <a:p>
            <a:r>
              <a:rPr lang="en-US" sz="3200" dirty="0"/>
              <a:t>While visiting a large meat-packing house in Chicago, Henry</a:t>
            </a:r>
            <a:r>
              <a:rPr lang="en-US" sz="3200" dirty="0" smtClean="0"/>
              <a:t> saw pig carcasses hanging </a:t>
            </a:r>
            <a:r>
              <a:rPr lang="en-US" sz="3200" dirty="0"/>
              <a:t>from</a:t>
            </a:r>
            <a:r>
              <a:rPr lang="en-US" sz="3200" dirty="0" smtClean="0"/>
              <a:t> hooks </a:t>
            </a:r>
            <a:r>
              <a:rPr lang="en-US" sz="3200" dirty="0"/>
              <a:t>that rolled along an overhead rail in front of a line of workers, each of whom cut off a piece of pork with a specialized </a:t>
            </a:r>
            <a:r>
              <a:rPr lang="en-US" sz="3200" dirty="0" smtClean="0"/>
              <a:t>knife.</a:t>
            </a:r>
            <a:endParaRPr lang="en-US" sz="3200" dirty="0"/>
          </a:p>
        </p:txBody>
      </p:sp>
      <p:pic>
        <p:nvPicPr>
          <p:cNvPr id="5" name="Picture 4" descr="Chicago_meat_inspection_swift_co_1906.jpg"/>
          <p:cNvPicPr>
            <a:picLocks noChangeAspect="1"/>
          </p:cNvPicPr>
          <p:nvPr/>
        </p:nvPicPr>
        <p:blipFill>
          <a:blip r:embed="rId2"/>
          <a:srcRect l="9447" r="3235"/>
          <a:stretch>
            <a:fillRect/>
          </a:stretch>
        </p:blipFill>
        <p:spPr>
          <a:xfrm>
            <a:off x="0" y="0"/>
            <a:ext cx="5361762" cy="6858001"/>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08803" y="1473904"/>
            <a:ext cx="3688163" cy="4031873"/>
          </a:xfrm>
          <a:prstGeom prst="rect">
            <a:avLst/>
          </a:prstGeom>
          <a:noFill/>
        </p:spPr>
        <p:txBody>
          <a:bodyPr wrap="square" rtlCol="0">
            <a:spAutoFit/>
          </a:bodyPr>
          <a:lstStyle/>
          <a:p>
            <a:r>
              <a:rPr lang="en-US" sz="3200" dirty="0" smtClean="0"/>
              <a:t>It was a </a:t>
            </a:r>
            <a:br>
              <a:rPr lang="en-US" sz="3200" dirty="0" smtClean="0"/>
            </a:br>
            <a:r>
              <a:rPr lang="en-US" sz="3200" b="1" i="1" dirty="0" smtClean="0"/>
              <a:t>disassembly</a:t>
            </a:r>
            <a:r>
              <a:rPr lang="en-US" sz="3200" dirty="0" smtClean="0"/>
              <a:t> line.</a:t>
            </a:r>
          </a:p>
          <a:p>
            <a:endParaRPr lang="en-US" sz="3200" dirty="0"/>
          </a:p>
          <a:p>
            <a:r>
              <a:rPr lang="en-US" sz="3200" i="1" dirty="0" smtClean="0"/>
              <a:t>Whoosh. </a:t>
            </a:r>
          </a:p>
          <a:p>
            <a:endParaRPr lang="en-US" sz="3200" dirty="0"/>
          </a:p>
          <a:p>
            <a:r>
              <a:rPr lang="en-US" sz="3200" dirty="0" smtClean="0"/>
              <a:t>The pig was </a:t>
            </a:r>
            <a:r>
              <a:rPr lang="en-US" sz="3200" dirty="0" err="1" smtClean="0"/>
              <a:t>skeletonized</a:t>
            </a:r>
            <a:r>
              <a:rPr lang="en-US" sz="3200" dirty="0" smtClean="0"/>
              <a:t> in </a:t>
            </a:r>
          </a:p>
          <a:p>
            <a:r>
              <a:rPr lang="en-US" sz="3200" dirty="0" smtClean="0"/>
              <a:t>less than 2 minutes.</a:t>
            </a:r>
            <a:endParaRPr lang="en-US" sz="3200" dirty="0"/>
          </a:p>
        </p:txBody>
      </p:sp>
      <p:pic>
        <p:nvPicPr>
          <p:cNvPr id="5" name="Picture 4" descr="Chicago_meat_inspection_swift_co_1906.jpg"/>
          <p:cNvPicPr>
            <a:picLocks noChangeAspect="1"/>
          </p:cNvPicPr>
          <p:nvPr/>
        </p:nvPicPr>
        <p:blipFill>
          <a:blip r:embed="rId2"/>
          <a:srcRect l="9447" r="3235"/>
          <a:stretch>
            <a:fillRect/>
          </a:stretch>
        </p:blipFill>
        <p:spPr>
          <a:xfrm>
            <a:off x="0" y="0"/>
            <a:ext cx="5361762" cy="6858001"/>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08803" y="141104"/>
            <a:ext cx="3688163" cy="6494085"/>
          </a:xfrm>
          <a:prstGeom prst="rect">
            <a:avLst/>
          </a:prstGeom>
          <a:noFill/>
        </p:spPr>
        <p:txBody>
          <a:bodyPr wrap="square" rtlCol="0">
            <a:spAutoFit/>
          </a:bodyPr>
          <a:lstStyle/>
          <a:p>
            <a:r>
              <a:rPr lang="en-US" sz="3200" dirty="0" smtClean="0"/>
              <a:t>“Instead </a:t>
            </a:r>
            <a:r>
              <a:rPr lang="en-US" sz="3200" dirty="0"/>
              <a:t>of a rail overhead, I’ll have a conveyor belt underneath</a:t>
            </a:r>
            <a:r>
              <a:rPr lang="en-US" sz="3200" dirty="0" smtClean="0"/>
              <a:t>.</a:t>
            </a:r>
          </a:p>
          <a:p>
            <a:endParaRPr lang="en-US" sz="3200" dirty="0" smtClean="0"/>
          </a:p>
          <a:p>
            <a:r>
              <a:rPr lang="en-US" sz="3200" dirty="0" smtClean="0"/>
              <a:t>Instead </a:t>
            </a:r>
            <a:r>
              <a:rPr lang="en-US" sz="3200" dirty="0"/>
              <a:t>of taking off a piece, my workers will add a piece</a:t>
            </a:r>
            <a:r>
              <a:rPr lang="en-US" sz="3200" dirty="0" smtClean="0"/>
              <a:t>.</a:t>
            </a:r>
          </a:p>
          <a:p>
            <a:endParaRPr lang="en-US" sz="3200" dirty="0" smtClean="0"/>
          </a:p>
          <a:p>
            <a:r>
              <a:rPr lang="en-US" sz="3200" dirty="0" smtClean="0"/>
              <a:t>Instead </a:t>
            </a:r>
            <a:r>
              <a:rPr lang="en-US" sz="3200" dirty="0"/>
              <a:t>of ending with a skeleton,</a:t>
            </a:r>
            <a:r>
              <a:rPr lang="en-US" sz="3200" dirty="0" smtClean="0"/>
              <a:t> </a:t>
            </a:r>
          </a:p>
          <a:p>
            <a:r>
              <a:rPr lang="en-US" sz="3200" dirty="0" smtClean="0"/>
              <a:t>we’ll </a:t>
            </a:r>
            <a:r>
              <a:rPr lang="en-US" sz="3200" dirty="0"/>
              <a:t>begin with a skeleton</a:t>
            </a:r>
            <a:r>
              <a:rPr lang="en-US" sz="3200" dirty="0" smtClean="0"/>
              <a:t>.”</a:t>
            </a:r>
            <a:endParaRPr lang="en-US" sz="3200" dirty="0"/>
          </a:p>
        </p:txBody>
      </p:sp>
      <p:pic>
        <p:nvPicPr>
          <p:cNvPr id="10" name="Picture 9" descr="Model T Assembly Line.jpg"/>
          <p:cNvPicPr>
            <a:picLocks noChangeAspect="1"/>
          </p:cNvPicPr>
          <p:nvPr/>
        </p:nvPicPr>
        <p:blipFill>
          <a:blip r:embed="rId4"/>
          <a:stretch>
            <a:fillRect/>
          </a:stretch>
        </p:blipFill>
        <p:spPr>
          <a:xfrm>
            <a:off x="-1316924" y="-14263"/>
            <a:ext cx="6694391" cy="6872263"/>
          </a:xfrm>
          <a:prstGeom prst="rect">
            <a:avLst/>
          </a:prstGeom>
        </p:spPr>
      </p:pic>
      <p:pic>
        <p:nvPicPr>
          <p:cNvPr id="4" name="04Ford.aif">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5"/>
          <a:stretch>
            <a:fillRect/>
          </a:stretch>
        </p:blipFill>
        <p:spPr>
          <a:xfrm>
            <a:off x="403887" y="7004843"/>
            <a:ext cx="293687" cy="293687"/>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32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08803" y="2127334"/>
            <a:ext cx="3688163" cy="4462760"/>
          </a:xfrm>
          <a:prstGeom prst="rect">
            <a:avLst/>
          </a:prstGeom>
          <a:noFill/>
        </p:spPr>
        <p:txBody>
          <a:bodyPr wrap="square" rtlCol="0">
            <a:spAutoFit/>
          </a:bodyPr>
          <a:lstStyle/>
          <a:p>
            <a:r>
              <a:rPr lang="en-US" sz="3200" i="1" dirty="0" smtClean="0"/>
              <a:t>Whoosh again. </a:t>
            </a:r>
            <a:endParaRPr lang="en-US" sz="1400" i="1" dirty="0" smtClean="0"/>
          </a:p>
          <a:p>
            <a:r>
              <a:rPr lang="en-US" sz="1400" dirty="0" smtClean="0"/>
              <a:t>   </a:t>
            </a:r>
          </a:p>
          <a:p>
            <a:r>
              <a:rPr lang="en-US" sz="3200" dirty="0" smtClean="0"/>
              <a:t>By 1920 a new Model T rolled out  of the factory every 60 seconds. </a:t>
            </a:r>
            <a:r>
              <a:rPr lang="en-US" sz="1400" dirty="0" smtClean="0"/>
              <a:t/>
            </a:r>
            <a:br>
              <a:rPr lang="en-US" sz="1400" dirty="0" smtClean="0"/>
            </a:br>
            <a:r>
              <a:rPr lang="en-US" sz="1400" dirty="0" smtClean="0"/>
              <a:t/>
            </a:r>
            <a:br>
              <a:rPr lang="en-US" sz="1400" dirty="0" smtClean="0"/>
            </a:br>
            <a:r>
              <a:rPr lang="en-US" sz="3200" dirty="0" smtClean="0"/>
              <a:t>One of every two cars on earth was a </a:t>
            </a:r>
          </a:p>
          <a:p>
            <a:r>
              <a:rPr lang="en-US" sz="3200" dirty="0" smtClean="0"/>
              <a:t>Ford Model T.</a:t>
            </a:r>
            <a:endParaRPr lang="en-US" sz="3200" dirty="0"/>
          </a:p>
        </p:txBody>
      </p:sp>
      <p:pic>
        <p:nvPicPr>
          <p:cNvPr id="4" name="Picture 3" descr="ford-model-t_12.jpg"/>
          <p:cNvPicPr>
            <a:picLocks noChangeAspect="1"/>
          </p:cNvPicPr>
          <p:nvPr/>
        </p:nvPicPr>
        <p:blipFill>
          <a:blip r:embed="rId2"/>
          <a:srcRect l="32919" r="8272"/>
          <a:stretch>
            <a:fillRect/>
          </a:stretch>
        </p:blipFill>
        <p:spPr>
          <a:xfrm>
            <a:off x="0" y="0"/>
            <a:ext cx="5377467" cy="6858000"/>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08803" y="925104"/>
            <a:ext cx="3688163" cy="5016757"/>
          </a:xfrm>
          <a:prstGeom prst="rect">
            <a:avLst/>
          </a:prstGeom>
          <a:noFill/>
        </p:spPr>
        <p:txBody>
          <a:bodyPr wrap="square" rtlCol="0">
            <a:spAutoFit/>
          </a:bodyPr>
          <a:lstStyle/>
          <a:p>
            <a:r>
              <a:rPr lang="en-US" sz="3200" dirty="0" smtClean="0"/>
              <a:t>Henry Ford </a:t>
            </a:r>
          </a:p>
          <a:p>
            <a:r>
              <a:rPr lang="en-US" sz="3200" dirty="0" smtClean="0"/>
              <a:t>imported </a:t>
            </a:r>
          </a:p>
          <a:p>
            <a:r>
              <a:rPr lang="en-US" sz="3200" dirty="0" smtClean="0">
                <a:solidFill>
                  <a:srgbClr val="FF0000"/>
                </a:solidFill>
                <a:effectLst>
                  <a:outerShdw blurRad="50800" dist="38100" dir="2700000">
                    <a:srgbClr val="000000">
                      <a:alpha val="43000"/>
                    </a:srgbClr>
                  </a:outerShdw>
                </a:effectLst>
              </a:rPr>
              <a:t>an old and established technique </a:t>
            </a:r>
          </a:p>
          <a:p>
            <a:r>
              <a:rPr lang="en-US" sz="3200" dirty="0" smtClean="0"/>
              <a:t>into a business category where </a:t>
            </a:r>
          </a:p>
          <a:p>
            <a:r>
              <a:rPr lang="en-US" sz="3200" dirty="0" smtClean="0"/>
              <a:t>it was new, surprising and different.</a:t>
            </a:r>
            <a:endParaRPr lang="en-US" sz="3200" dirty="0"/>
          </a:p>
        </p:txBody>
      </p:sp>
      <p:pic>
        <p:nvPicPr>
          <p:cNvPr id="7" name="Picture 6" descr="ford-model-a-assembly-line.jpg"/>
          <p:cNvPicPr>
            <a:picLocks noChangeAspect="1"/>
          </p:cNvPicPr>
          <p:nvPr/>
        </p:nvPicPr>
        <p:blipFill>
          <a:blip r:embed="rId2"/>
          <a:srcRect r="3985"/>
          <a:stretch>
            <a:fillRect/>
          </a:stretch>
        </p:blipFill>
        <p:spPr>
          <a:xfrm>
            <a:off x="-5386247" y="0"/>
            <a:ext cx="10737764" cy="6858000"/>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671191"/>
            <a:ext cx="8621844" cy="707886"/>
          </a:xfrm>
          <a:prstGeom prst="rect">
            <a:avLst/>
          </a:prstGeom>
          <a:noFill/>
        </p:spPr>
        <p:txBody>
          <a:bodyPr wrap="square" rtlCol="0">
            <a:spAutoFit/>
          </a:bodyPr>
          <a:lstStyle/>
          <a:p>
            <a:r>
              <a:rPr lang="en-US" sz="4000" dirty="0">
                <a:latin typeface="Arial"/>
                <a:cs typeface="Arial"/>
              </a:rPr>
              <a:t>Big companies get big for a reason:</a:t>
            </a:r>
            <a:r>
              <a:rPr lang="en-US" sz="4000" dirty="0" smtClean="0">
                <a:latin typeface="Arial"/>
                <a:cs typeface="Arial"/>
              </a:rPr>
              <a:t>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671191"/>
            <a:ext cx="8621844" cy="3785652"/>
          </a:xfrm>
          <a:prstGeom prst="rect">
            <a:avLst/>
          </a:prstGeom>
          <a:noFill/>
        </p:spPr>
        <p:txBody>
          <a:bodyPr wrap="square" rtlCol="0">
            <a:spAutoFit/>
          </a:bodyPr>
          <a:lstStyle/>
          <a:p>
            <a:r>
              <a:rPr lang="en-US" sz="4000" dirty="0">
                <a:solidFill>
                  <a:schemeClr val="bg2">
                    <a:lumMod val="50000"/>
                  </a:schemeClr>
                </a:solidFill>
                <a:latin typeface="Arial"/>
                <a:cs typeface="Arial"/>
              </a:rPr>
              <a:t>Big companies get big for a reason:</a:t>
            </a:r>
            <a:r>
              <a:rPr lang="en-US" sz="4000" dirty="0" smtClean="0">
                <a:solidFill>
                  <a:schemeClr val="bg2">
                    <a:lumMod val="50000"/>
                  </a:schemeClr>
                </a:solidFill>
                <a:latin typeface="Arial"/>
                <a:cs typeface="Arial"/>
              </a:rPr>
              <a:t> </a:t>
            </a:r>
            <a:br>
              <a:rPr lang="en-US" sz="4000" dirty="0" smtClean="0">
                <a:solidFill>
                  <a:schemeClr val="bg2">
                    <a:lumMod val="50000"/>
                  </a:schemeClr>
                </a:solidFill>
                <a:latin typeface="Arial"/>
                <a:cs typeface="Arial"/>
              </a:rPr>
            </a:br>
            <a:endParaRPr lang="en-US" sz="4000" dirty="0" smtClean="0">
              <a:solidFill>
                <a:schemeClr val="bg2">
                  <a:lumMod val="50000"/>
                </a:schemeClr>
              </a:solidFill>
              <a:latin typeface="Arial"/>
              <a:cs typeface="Arial"/>
            </a:endParaRPr>
          </a:p>
          <a:p>
            <a:r>
              <a:rPr lang="en-US" sz="4000" dirty="0" smtClean="0">
                <a:latin typeface="Arial"/>
                <a:cs typeface="Arial"/>
              </a:rPr>
              <a:t>They </a:t>
            </a:r>
            <a:r>
              <a:rPr lang="en-US" sz="4000" dirty="0">
                <a:latin typeface="Arial"/>
                <a:cs typeface="Arial"/>
              </a:rPr>
              <a:t>recognize huge opportunities and take quick action while everyone else is scratching their heads and</a:t>
            </a:r>
            <a:r>
              <a:rPr lang="en-US" sz="4000" dirty="0" smtClean="0">
                <a:latin typeface="Arial"/>
                <a:cs typeface="Arial"/>
              </a:rPr>
              <a:t> </a:t>
            </a:r>
            <a:r>
              <a:rPr lang="en-US" sz="4000" i="1" dirty="0" smtClean="0">
                <a:latin typeface="Arial"/>
                <a:cs typeface="Arial"/>
              </a:rPr>
              <a:t>“waiting </a:t>
            </a:r>
            <a:r>
              <a:rPr lang="en-US" sz="4000" i="1" dirty="0">
                <a:latin typeface="Arial"/>
                <a:cs typeface="Arial"/>
              </a:rPr>
              <a:t>to see what happens</a:t>
            </a:r>
            <a:r>
              <a:rPr lang="en-US" sz="4000" i="1" dirty="0" smtClean="0">
                <a:latin typeface="Arial"/>
                <a:cs typeface="Arial"/>
              </a:rPr>
              <a:t>.” </a:t>
            </a:r>
            <a:endParaRPr lang="en-US" sz="4000" i="1" dirty="0">
              <a:latin typeface="Arial"/>
              <a:cs typeface="Arial"/>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671191"/>
            <a:ext cx="8621844" cy="1938992"/>
          </a:xfrm>
          <a:prstGeom prst="rect">
            <a:avLst/>
          </a:prstGeom>
          <a:noFill/>
        </p:spPr>
        <p:txBody>
          <a:bodyPr wrap="square" rtlCol="0">
            <a:spAutoFit/>
          </a:bodyPr>
          <a:lstStyle/>
          <a:p>
            <a:r>
              <a:rPr lang="en-US" sz="4000" dirty="0">
                <a:solidFill>
                  <a:schemeClr val="bg2">
                    <a:lumMod val="50000"/>
                  </a:schemeClr>
                </a:solidFill>
                <a:latin typeface="Arial"/>
                <a:cs typeface="Arial"/>
              </a:rPr>
              <a:t>Big companies get big for a reason</a:t>
            </a:r>
            <a:r>
              <a:rPr lang="en-US" sz="4000" dirty="0" smtClean="0">
                <a:solidFill>
                  <a:schemeClr val="bg2">
                    <a:lumMod val="50000"/>
                  </a:schemeClr>
                </a:solidFill>
                <a:latin typeface="Arial"/>
                <a:cs typeface="Arial"/>
              </a:rPr>
              <a:t>:</a:t>
            </a:r>
            <a:br>
              <a:rPr lang="en-US" sz="4000" dirty="0" smtClean="0">
                <a:solidFill>
                  <a:schemeClr val="bg2">
                    <a:lumMod val="50000"/>
                  </a:schemeClr>
                </a:solidFill>
                <a:latin typeface="Arial"/>
                <a:cs typeface="Arial"/>
              </a:rPr>
            </a:br>
            <a:r>
              <a:rPr lang="en-US" sz="4000" dirty="0" smtClean="0">
                <a:solidFill>
                  <a:schemeClr val="bg2">
                    <a:lumMod val="50000"/>
                  </a:schemeClr>
                </a:solidFill>
                <a:latin typeface="Arial"/>
                <a:cs typeface="Arial"/>
              </a:rPr>
              <a:t> </a:t>
            </a:r>
          </a:p>
          <a:p>
            <a:r>
              <a:rPr lang="en-US" sz="4000" dirty="0" smtClean="0">
                <a:latin typeface="Arial"/>
                <a:cs typeface="Arial"/>
              </a:rPr>
              <a:t>They do what no one else is doing.</a:t>
            </a:r>
            <a:endParaRPr lang="en-US" sz="4000" i="1" dirty="0">
              <a:latin typeface="Arial"/>
              <a:cs typeface="Arial"/>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295989"/>
            <a:ext cx="8798266" cy="6063198"/>
          </a:xfrm>
          <a:prstGeom prst="rect">
            <a:avLst/>
          </a:prstGeom>
          <a:noFill/>
        </p:spPr>
        <p:txBody>
          <a:bodyPr wrap="square" rtlCol="0">
            <a:spAutoFit/>
          </a:bodyPr>
          <a:lstStyle/>
          <a:p>
            <a:r>
              <a:rPr lang="en-US" sz="4000" dirty="0" smtClean="0">
                <a:solidFill>
                  <a:srgbClr val="948A54"/>
                </a:solidFill>
              </a:rPr>
              <a:t>1: What percentage of your sales volume comes from repeat or referral customers? Give it your best guess. </a:t>
            </a:r>
            <a:endParaRPr lang="en-US" sz="1400" dirty="0" smtClean="0">
              <a:solidFill>
                <a:srgbClr val="948A54"/>
              </a:solidFill>
            </a:endParaRPr>
          </a:p>
          <a:p>
            <a:r>
              <a:rPr lang="en-US" sz="1400" dirty="0" smtClean="0">
                <a:solidFill>
                  <a:srgbClr val="948A54"/>
                </a:solidFill>
              </a:rPr>
              <a:t>   </a:t>
            </a:r>
          </a:p>
          <a:p>
            <a:r>
              <a:rPr lang="en-US" sz="4000" dirty="0" smtClean="0">
                <a:solidFill>
                  <a:srgbClr val="948A54"/>
                </a:solidFill>
              </a:rPr>
              <a:t>2: What percentage of your sales volume is triggered by your location, its signage and visibility? Don’t include anyone already counted in the first group.</a:t>
            </a:r>
            <a:endParaRPr lang="en-US" sz="1400" dirty="0" smtClean="0">
              <a:solidFill>
                <a:srgbClr val="948A54"/>
              </a:solidFill>
            </a:endParaRPr>
          </a:p>
          <a:p>
            <a:r>
              <a:rPr lang="en-US" sz="1400" dirty="0" smtClean="0">
                <a:solidFill>
                  <a:srgbClr val="948A54"/>
                </a:solidFill>
              </a:rPr>
              <a:t>   </a:t>
            </a:r>
          </a:p>
          <a:p>
            <a:r>
              <a:rPr lang="en-US" sz="4000" dirty="0" smtClean="0"/>
              <a:t>3: Add those percentages together. Deduct that number from 100.</a:t>
            </a:r>
            <a:endParaRPr lang="en-US" sz="4000"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671191"/>
            <a:ext cx="8621844" cy="1938992"/>
          </a:xfrm>
          <a:prstGeom prst="rect">
            <a:avLst/>
          </a:prstGeom>
          <a:noFill/>
        </p:spPr>
        <p:txBody>
          <a:bodyPr wrap="square" rtlCol="0">
            <a:spAutoFit/>
          </a:bodyPr>
          <a:lstStyle/>
          <a:p>
            <a:r>
              <a:rPr lang="en-US" sz="4000" dirty="0">
                <a:solidFill>
                  <a:schemeClr val="bg2">
                    <a:lumMod val="50000"/>
                  </a:schemeClr>
                </a:solidFill>
                <a:latin typeface="Arial"/>
                <a:cs typeface="Arial"/>
              </a:rPr>
              <a:t>Big companies get big for a reason</a:t>
            </a:r>
            <a:r>
              <a:rPr lang="en-US" sz="4000" dirty="0" smtClean="0">
                <a:solidFill>
                  <a:schemeClr val="bg2">
                    <a:lumMod val="50000"/>
                  </a:schemeClr>
                </a:solidFill>
                <a:latin typeface="Arial"/>
                <a:cs typeface="Arial"/>
              </a:rPr>
              <a:t>:</a:t>
            </a:r>
            <a:br>
              <a:rPr lang="en-US" sz="4000" dirty="0" smtClean="0">
                <a:solidFill>
                  <a:schemeClr val="bg2">
                    <a:lumMod val="50000"/>
                  </a:schemeClr>
                </a:solidFill>
                <a:latin typeface="Arial"/>
                <a:cs typeface="Arial"/>
              </a:rPr>
            </a:br>
            <a:r>
              <a:rPr lang="en-US" sz="4000" dirty="0" smtClean="0">
                <a:solidFill>
                  <a:schemeClr val="bg2">
                    <a:lumMod val="50000"/>
                  </a:schemeClr>
                </a:solidFill>
                <a:latin typeface="Arial"/>
                <a:cs typeface="Arial"/>
              </a:rPr>
              <a:t> </a:t>
            </a:r>
          </a:p>
          <a:p>
            <a:r>
              <a:rPr lang="en-US" sz="4000" dirty="0" smtClean="0">
                <a:latin typeface="Arial"/>
                <a:cs typeface="Arial"/>
              </a:rPr>
              <a:t>They go the other way.</a:t>
            </a:r>
            <a:endParaRPr lang="en-US" sz="4000" i="1" dirty="0">
              <a:latin typeface="Arial"/>
              <a:cs typeface="Arial"/>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671191"/>
            <a:ext cx="8798266" cy="3170099"/>
          </a:xfrm>
          <a:prstGeom prst="rect">
            <a:avLst/>
          </a:prstGeom>
          <a:noFill/>
        </p:spPr>
        <p:txBody>
          <a:bodyPr wrap="square" rtlCol="0">
            <a:spAutoFit/>
          </a:bodyPr>
          <a:lstStyle/>
          <a:p>
            <a:r>
              <a:rPr lang="en-US" sz="4000" dirty="0">
                <a:solidFill>
                  <a:schemeClr val="bg2">
                    <a:lumMod val="50000"/>
                  </a:schemeClr>
                </a:solidFill>
                <a:latin typeface="Arial"/>
                <a:cs typeface="Arial"/>
              </a:rPr>
              <a:t>Big companies get big for a reason</a:t>
            </a:r>
            <a:r>
              <a:rPr lang="en-US" sz="4000" dirty="0" smtClean="0">
                <a:solidFill>
                  <a:schemeClr val="bg2">
                    <a:lumMod val="50000"/>
                  </a:schemeClr>
                </a:solidFill>
                <a:latin typeface="Arial"/>
                <a:cs typeface="Arial"/>
              </a:rPr>
              <a:t>:</a:t>
            </a:r>
            <a:br>
              <a:rPr lang="en-US" sz="4000" dirty="0" smtClean="0">
                <a:solidFill>
                  <a:schemeClr val="bg2">
                    <a:lumMod val="50000"/>
                  </a:schemeClr>
                </a:solidFill>
                <a:latin typeface="Arial"/>
                <a:cs typeface="Arial"/>
              </a:rPr>
            </a:br>
            <a:r>
              <a:rPr lang="en-US" sz="4000" dirty="0" smtClean="0">
                <a:solidFill>
                  <a:schemeClr val="bg2">
                    <a:lumMod val="50000"/>
                  </a:schemeClr>
                </a:solidFill>
                <a:latin typeface="Arial"/>
                <a:cs typeface="Arial"/>
              </a:rPr>
              <a:t> </a:t>
            </a:r>
          </a:p>
          <a:p>
            <a:r>
              <a:rPr lang="en-US" sz="4000" dirty="0" smtClean="0">
                <a:latin typeface="Arial"/>
                <a:cs typeface="Arial"/>
              </a:rPr>
              <a:t>They import old, established techniques into categories where  they are new, surprising and different.</a:t>
            </a:r>
            <a:endParaRPr lang="en-US" sz="4000" i="1" dirty="0">
              <a:latin typeface="Arial"/>
              <a:cs typeface="Arial"/>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671191"/>
            <a:ext cx="8125729" cy="3170099"/>
          </a:xfrm>
          <a:prstGeom prst="rect">
            <a:avLst/>
          </a:prstGeom>
          <a:noFill/>
        </p:spPr>
        <p:txBody>
          <a:bodyPr wrap="square" rtlCol="0">
            <a:spAutoFit/>
          </a:bodyPr>
          <a:lstStyle/>
          <a:p>
            <a:pPr algn="ctr"/>
            <a:r>
              <a:rPr lang="en-US" sz="4000" dirty="0" smtClean="0">
                <a:solidFill>
                  <a:srgbClr val="FF0000"/>
                </a:solidFill>
                <a:effectLst>
                  <a:outerShdw blurRad="50800" dist="38100" dir="2700000">
                    <a:schemeClr val="tx1">
                      <a:alpha val="43000"/>
                    </a:schemeClr>
                  </a:outerShdw>
                </a:effectLst>
                <a:latin typeface="Arial"/>
                <a:cs typeface="Arial"/>
              </a:rPr>
              <a:t>Are there any old, established techniques you could import into your category that would be new, surprising and different </a:t>
            </a:r>
          </a:p>
          <a:p>
            <a:pPr algn="ctr"/>
            <a:r>
              <a:rPr lang="en-US" sz="4000" dirty="0" smtClean="0">
                <a:solidFill>
                  <a:srgbClr val="FF0000"/>
                </a:solidFill>
                <a:effectLst>
                  <a:outerShdw blurRad="50800" dist="38100" dir="2700000">
                    <a:schemeClr val="tx1">
                      <a:alpha val="43000"/>
                    </a:schemeClr>
                  </a:outerShdw>
                </a:effectLst>
                <a:latin typeface="Arial"/>
                <a:cs typeface="Arial"/>
              </a:rPr>
              <a:t>to your customers?</a:t>
            </a:r>
            <a:endParaRPr lang="en-US" sz="4000" i="1" dirty="0">
              <a:solidFill>
                <a:srgbClr val="FF0000"/>
              </a:solidFill>
              <a:effectLst>
                <a:outerShdw blurRad="50800" dist="38100" dir="2700000">
                  <a:schemeClr val="tx1">
                    <a:alpha val="43000"/>
                  </a:schemeClr>
                </a:outerShdw>
              </a:effectLst>
              <a:latin typeface="Arial"/>
              <a:cs typeface="Arial"/>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671191"/>
            <a:ext cx="8798266" cy="4401205"/>
          </a:xfrm>
          <a:prstGeom prst="rect">
            <a:avLst/>
          </a:prstGeom>
          <a:noFill/>
        </p:spPr>
        <p:txBody>
          <a:bodyPr wrap="square" rtlCol="0">
            <a:spAutoFit/>
          </a:bodyPr>
          <a:lstStyle/>
          <a:p>
            <a:r>
              <a:rPr lang="en-US" sz="4000" dirty="0"/>
              <a:t>Sam</a:t>
            </a:r>
            <a:r>
              <a:rPr lang="en-US" sz="4000" dirty="0" smtClean="0"/>
              <a:t> Walton taught </a:t>
            </a:r>
            <a:r>
              <a:rPr lang="en-US" sz="4000" dirty="0"/>
              <a:t>his buyers to look at an item and ask, “At what price could</a:t>
            </a:r>
            <a:r>
              <a:rPr lang="en-US" sz="4000" dirty="0" smtClean="0"/>
              <a:t> we </a:t>
            </a:r>
            <a:r>
              <a:rPr lang="en-US" sz="4000" dirty="0"/>
              <a:t>sell </a:t>
            </a:r>
            <a:r>
              <a:rPr lang="en-US" sz="4000" i="1" dirty="0" smtClean="0"/>
              <a:t>a whole lot </a:t>
            </a:r>
            <a:r>
              <a:rPr lang="en-US" sz="4000" dirty="0"/>
              <a:t>of these?”</a:t>
            </a:r>
            <a:r>
              <a:rPr lang="en-US" sz="4000" dirty="0" smtClean="0"/>
              <a:t> </a:t>
            </a:r>
          </a:p>
          <a:p>
            <a:endParaRPr lang="en-US" sz="4000" dirty="0" smtClean="0"/>
          </a:p>
          <a:p>
            <a:r>
              <a:rPr lang="en-US" sz="4000" dirty="0" smtClean="0"/>
              <a:t>If </a:t>
            </a:r>
            <a:r>
              <a:rPr lang="en-US" sz="4000" dirty="0"/>
              <a:t>the item could be bought for less than that amount, the buyer was told to buy a trainload of them</a:t>
            </a:r>
            <a:r>
              <a:rPr lang="en-US" sz="4000" dirty="0" smtClean="0"/>
              <a:t>.</a:t>
            </a:r>
            <a:endParaRPr lang="en-US" sz="4000"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289809"/>
            <a:ext cx="8798266" cy="6247864"/>
          </a:xfrm>
          <a:prstGeom prst="rect">
            <a:avLst/>
          </a:prstGeom>
          <a:noFill/>
        </p:spPr>
        <p:txBody>
          <a:bodyPr wrap="square" rtlCol="0">
            <a:spAutoFit/>
          </a:bodyPr>
          <a:lstStyle/>
          <a:p>
            <a:r>
              <a:rPr lang="en-US" sz="4000" dirty="0" smtClean="0"/>
              <a:t>“Roy, I can corroborate that story. I was with Fred Meyer in 1980 and Wal-Mart was part of our buying group. A man at the front of the room held up a rug and began explaining its features. </a:t>
            </a:r>
          </a:p>
          <a:p>
            <a:endParaRPr lang="en-US" sz="4000" dirty="0"/>
          </a:p>
          <a:p>
            <a:r>
              <a:rPr lang="en-US" sz="4000" dirty="0" smtClean="0"/>
              <a:t>The Wal-Mart buyer on my right leaned across me to ask the Fred Meyer buyer on my left, ‘How much do you think we could sell those for?’</a:t>
            </a:r>
            <a:endParaRPr lang="en-US" sz="4000" dirty="0"/>
          </a:p>
        </p:txBody>
      </p:sp>
      <p:pic>
        <p:nvPicPr>
          <p:cNvPr id="3" name="05Myhr.aif">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4"/>
          <a:stretch>
            <a:fillRect/>
          </a:stretch>
        </p:blipFill>
        <p:spPr>
          <a:xfrm>
            <a:off x="198890" y="7078726"/>
            <a:ext cx="293687" cy="293687"/>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3">
                <p:cTn id="7" fill="hold" display="0">
                  <p:stCondLst>
                    <p:cond delay="indefinite"/>
                  </p:stCondLst>
                  <p:endCondLst>
                    <p:cond evt="onPrev" delay="0">
                      <p:tgtEl>
                        <p:sldTgt/>
                      </p:tgtEl>
                    </p:cond>
                    <p:cond evt="onStopAudio" delay="0">
                      <p:tgtEl>
                        <p:sldTgt/>
                      </p:tgtEl>
                    </p:cond>
                  </p:endCondLst>
                </p:cTn>
                <p:tgtEl>
                  <p:spTgt spid="3"/>
                </p:tgtEl>
              </p:cMediaNode>
            </p:audio>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734" y="1420579"/>
            <a:ext cx="8798266" cy="4770537"/>
          </a:xfrm>
          <a:prstGeom prst="rect">
            <a:avLst/>
          </a:prstGeom>
          <a:noFill/>
        </p:spPr>
        <p:txBody>
          <a:bodyPr wrap="square" rtlCol="0">
            <a:spAutoFit/>
          </a:bodyPr>
          <a:lstStyle/>
          <a:p>
            <a:r>
              <a:rPr lang="en-US" sz="4000" dirty="0" smtClean="0"/>
              <a:t>My buyer whispered back, </a:t>
            </a:r>
            <a:br>
              <a:rPr lang="en-US" sz="4000" dirty="0" smtClean="0"/>
            </a:br>
            <a:r>
              <a:rPr lang="en-US" sz="4000" dirty="0" smtClean="0"/>
              <a:t>‘We don’t yet know what they cost.’ </a:t>
            </a:r>
          </a:p>
          <a:p>
            <a:endParaRPr lang="en-US" sz="4000" dirty="0"/>
          </a:p>
          <a:p>
            <a:r>
              <a:rPr lang="en-US" sz="4000" dirty="0" smtClean="0"/>
              <a:t>The Wal-Mart buyer cocked his head </a:t>
            </a:r>
          </a:p>
          <a:p>
            <a:r>
              <a:rPr lang="en-US" sz="4000" dirty="0" smtClean="0"/>
              <a:t>and responded, ‘What does that have </a:t>
            </a:r>
          </a:p>
          <a:p>
            <a:r>
              <a:rPr lang="en-US" sz="4000" dirty="0" smtClean="0"/>
              <a:t>to do with anything?</a:t>
            </a:r>
            <a:endParaRPr lang="en-US" sz="2400" dirty="0" smtClean="0"/>
          </a:p>
          <a:p>
            <a:endParaRPr lang="en-US" sz="2400" dirty="0" smtClean="0"/>
          </a:p>
          <a:p>
            <a:r>
              <a:rPr lang="en-US" sz="2400" dirty="0" smtClean="0"/>
              <a:t>                                            </a:t>
            </a:r>
            <a:r>
              <a:rPr lang="en-US" sz="4000" dirty="0" smtClean="0"/>
              <a:t>- Norm </a:t>
            </a:r>
            <a:r>
              <a:rPr lang="en-US" sz="4000" dirty="0" err="1" smtClean="0"/>
              <a:t>Myhr</a:t>
            </a:r>
            <a:endParaRPr lang="en-US" sz="4000" dirty="0" smtClean="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3276" y="769999"/>
            <a:ext cx="8798266" cy="5016758"/>
          </a:xfrm>
          <a:prstGeom prst="rect">
            <a:avLst/>
          </a:prstGeom>
          <a:noFill/>
        </p:spPr>
        <p:txBody>
          <a:bodyPr wrap="square" rtlCol="0">
            <a:spAutoFit/>
          </a:bodyPr>
          <a:lstStyle/>
          <a:p>
            <a:pPr algn="ctr"/>
            <a:r>
              <a:rPr lang="en-US" sz="4000" dirty="0" smtClean="0"/>
              <a:t>Fred Meyer and Sam Walton simultaneously broke the </a:t>
            </a:r>
          </a:p>
          <a:p>
            <a:pPr algn="ctr"/>
            <a:r>
              <a:rPr lang="en-US" sz="4000" dirty="0" smtClean="0"/>
              <a:t>1 billion-dollar mark in 1980. </a:t>
            </a:r>
          </a:p>
          <a:p>
            <a:pPr algn="ctr"/>
            <a:endParaRPr lang="en-US" sz="4000" dirty="0"/>
          </a:p>
          <a:p>
            <a:pPr algn="ctr"/>
            <a:r>
              <a:rPr lang="en-US" sz="4000" dirty="0" smtClean="0"/>
              <a:t>Fred Meyer now sells </a:t>
            </a:r>
            <a:br>
              <a:rPr lang="en-US" sz="4000" dirty="0" smtClean="0"/>
            </a:br>
            <a:r>
              <a:rPr lang="en-US" sz="4000" dirty="0" smtClean="0"/>
              <a:t>7 billion dollars a year.</a:t>
            </a:r>
          </a:p>
          <a:p>
            <a:pPr algn="ctr"/>
            <a:r>
              <a:rPr lang="en-US" sz="4000" dirty="0" smtClean="0"/>
              <a:t> </a:t>
            </a:r>
          </a:p>
          <a:p>
            <a:pPr algn="ctr"/>
            <a:r>
              <a:rPr lang="en-US" sz="4000" b="1" dirty="0" smtClean="0">
                <a:solidFill>
                  <a:schemeClr val="bg1"/>
                </a:solidFill>
                <a:effectLst>
                  <a:outerShdw blurRad="50800" dist="38100" dir="2700000">
                    <a:schemeClr val="bg1">
                      <a:alpha val="43000"/>
                    </a:schemeClr>
                  </a:outerShdw>
                </a:effectLst>
              </a:rPr>
              <a:t>Wal-Mart sells that much every week.</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3276" y="769999"/>
            <a:ext cx="8798266" cy="5016758"/>
          </a:xfrm>
          <a:prstGeom prst="rect">
            <a:avLst/>
          </a:prstGeom>
          <a:noFill/>
        </p:spPr>
        <p:txBody>
          <a:bodyPr wrap="square" rtlCol="0">
            <a:spAutoFit/>
          </a:bodyPr>
          <a:lstStyle/>
          <a:p>
            <a:pPr algn="ctr"/>
            <a:r>
              <a:rPr lang="en-US" sz="4000" dirty="0" smtClean="0"/>
              <a:t>Fred Meyer and Sam Walton simultaneously broke the </a:t>
            </a:r>
          </a:p>
          <a:p>
            <a:pPr algn="ctr"/>
            <a:r>
              <a:rPr lang="en-US" sz="4000" dirty="0" smtClean="0"/>
              <a:t>1 billion-dollar mark in 1980. </a:t>
            </a:r>
          </a:p>
          <a:p>
            <a:pPr algn="ctr"/>
            <a:endParaRPr lang="en-US" sz="4000" dirty="0"/>
          </a:p>
          <a:p>
            <a:pPr algn="ctr"/>
            <a:r>
              <a:rPr lang="en-US" sz="4000" dirty="0" smtClean="0"/>
              <a:t>Fred Meyer now sells </a:t>
            </a:r>
            <a:br>
              <a:rPr lang="en-US" sz="4000" dirty="0" smtClean="0"/>
            </a:br>
            <a:r>
              <a:rPr lang="en-US" sz="4000" dirty="0" smtClean="0"/>
              <a:t>7 billion dollars a year.</a:t>
            </a:r>
          </a:p>
          <a:p>
            <a:r>
              <a:rPr lang="en-US" sz="4000" dirty="0" smtClean="0"/>
              <a:t> </a:t>
            </a:r>
          </a:p>
          <a:p>
            <a:pPr algn="ctr"/>
            <a:r>
              <a:rPr lang="en-US" sz="4000" b="1" dirty="0" smtClean="0">
                <a:solidFill>
                  <a:srgbClr val="FF0000"/>
                </a:solidFill>
                <a:effectLst>
                  <a:outerShdw blurRad="50800" dist="38100" dir="2700000">
                    <a:srgbClr val="000000">
                      <a:alpha val="43000"/>
                    </a:srgbClr>
                  </a:outerShdw>
                </a:effectLst>
              </a:rPr>
              <a:t>Wal-Mart sells that much every week.</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771" y="289809"/>
            <a:ext cx="8798266" cy="6247864"/>
          </a:xfrm>
          <a:prstGeom prst="rect">
            <a:avLst/>
          </a:prstGeom>
          <a:noFill/>
        </p:spPr>
        <p:txBody>
          <a:bodyPr wrap="square" rtlCol="0">
            <a:spAutoFit/>
          </a:bodyPr>
          <a:lstStyle/>
          <a:p>
            <a:r>
              <a:rPr lang="en-US" sz="4000" dirty="0" smtClean="0"/>
              <a:t>“Me and Sam used to have a big time picking items. We’d go buy a Dallas newspaper and a Little Rock newspaper and a Fort Smith newspaper, and he’d say, ‘Well now, Phil, let’s make us up some kind of an ad for this weekend.’ </a:t>
            </a:r>
          </a:p>
          <a:p>
            <a:r>
              <a:rPr lang="en-US" sz="4000" dirty="0" smtClean="0"/>
              <a:t>So we’d look around the store and find a big display of socks or a big display of panties, or a wastebasket, or a broom, or a big old stack of motor oil.</a:t>
            </a:r>
            <a:endParaRPr lang="en-US" sz="4000" dirty="0"/>
          </a:p>
        </p:txBody>
      </p:sp>
      <p:pic>
        <p:nvPicPr>
          <p:cNvPr id="5" name="06PhilGreen.aif">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4"/>
          <a:stretch>
            <a:fillRect/>
          </a:stretch>
        </p:blipFill>
        <p:spPr>
          <a:xfrm>
            <a:off x="898924" y="6858000"/>
            <a:ext cx="293687" cy="293687"/>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4">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771" y="289809"/>
            <a:ext cx="8798266" cy="6247864"/>
          </a:xfrm>
          <a:prstGeom prst="rect">
            <a:avLst/>
          </a:prstGeom>
          <a:noFill/>
        </p:spPr>
        <p:txBody>
          <a:bodyPr wrap="square" rtlCol="0">
            <a:spAutoFit/>
          </a:bodyPr>
          <a:lstStyle/>
          <a:p>
            <a:r>
              <a:rPr lang="en-US" sz="4000" dirty="0" smtClean="0"/>
              <a:t>We’d pick out, say, twenty items, and then we’d sit down on the floor with a pair of scissors and go through those newspapers until we found some store that had run oil, and we’d just cut out the oilcan and paste it on there and write ‘Pennzoil 30W’ and stick our price on it. And we’d do the same thing for the socks and the panties and the wastebasket – just make up our own ad out of</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295989"/>
            <a:ext cx="8798266" cy="1938992"/>
          </a:xfrm>
          <a:prstGeom prst="rect">
            <a:avLst/>
          </a:prstGeom>
          <a:noFill/>
        </p:spPr>
        <p:txBody>
          <a:bodyPr wrap="square" rtlCol="0">
            <a:spAutoFit/>
          </a:bodyPr>
          <a:lstStyle/>
          <a:p>
            <a:r>
              <a:rPr lang="en-US" sz="4000" dirty="0" smtClean="0"/>
              <a:t>4: The remaining percentage is your </a:t>
            </a:r>
            <a:r>
              <a:rPr lang="en-US" sz="4000" b="1" dirty="0" smtClean="0"/>
              <a:t>advertising-driven traffic. </a:t>
            </a:r>
          </a:p>
          <a:p>
            <a:endParaRPr lang="en-US" sz="4000" dirty="0" smtClean="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770" y="289809"/>
            <a:ext cx="8915229" cy="6340197"/>
          </a:xfrm>
          <a:prstGeom prst="rect">
            <a:avLst/>
          </a:prstGeom>
          <a:noFill/>
        </p:spPr>
        <p:txBody>
          <a:bodyPr wrap="square" rtlCol="0">
            <a:spAutoFit/>
          </a:bodyPr>
          <a:lstStyle/>
          <a:p>
            <a:r>
              <a:rPr lang="en-US" sz="4000" dirty="0" smtClean="0"/>
              <a:t>everybody else’s ads in those newspapers. </a:t>
            </a:r>
            <a:r>
              <a:rPr lang="en-US" sz="2400" dirty="0" smtClean="0"/>
              <a:t/>
            </a:r>
            <a:br>
              <a:rPr lang="en-US" sz="2400" dirty="0" smtClean="0"/>
            </a:br>
            <a:r>
              <a:rPr lang="en-US" sz="2400" dirty="0" smtClean="0"/>
              <a:t>    </a:t>
            </a:r>
          </a:p>
          <a:p>
            <a:r>
              <a:rPr lang="en-US" sz="4000" dirty="0" smtClean="0"/>
              <a:t>But it worked! </a:t>
            </a:r>
            <a:r>
              <a:rPr lang="en-US" sz="2400" dirty="0" smtClean="0"/>
              <a:t/>
            </a:r>
            <a:br>
              <a:rPr lang="en-US" sz="2400" dirty="0" smtClean="0"/>
            </a:br>
            <a:r>
              <a:rPr lang="en-US" sz="2400" dirty="0" smtClean="0"/>
              <a:t>    </a:t>
            </a:r>
            <a:r>
              <a:rPr lang="en-US" sz="4000" dirty="0" smtClean="0"/>
              <a:t/>
            </a:r>
            <a:br>
              <a:rPr lang="en-US" sz="4000" dirty="0" smtClean="0"/>
            </a:br>
            <a:r>
              <a:rPr lang="en-US" sz="4000" i="1" dirty="0" smtClean="0"/>
              <a:t>Because we made real hot prices. </a:t>
            </a:r>
            <a:endParaRPr lang="en-US" sz="1400" i="1" dirty="0" smtClean="0"/>
          </a:p>
          <a:p>
            <a:r>
              <a:rPr lang="en-US" sz="1400" dirty="0" smtClean="0"/>
              <a:t>    </a:t>
            </a:r>
          </a:p>
          <a:p>
            <a:r>
              <a:rPr lang="en-US" sz="4000" dirty="0" smtClean="0"/>
              <a:t>He’d say there was no use running an ad everybody else was running for the same price, or why would they come in? </a:t>
            </a:r>
            <a:r>
              <a:rPr lang="en-US" sz="2400" dirty="0" smtClean="0"/>
              <a:t/>
            </a:r>
            <a:br>
              <a:rPr lang="en-US" sz="2400" dirty="0" smtClean="0"/>
            </a:br>
            <a:r>
              <a:rPr lang="en-US" sz="2400" dirty="0" smtClean="0"/>
              <a:t>    </a:t>
            </a:r>
          </a:p>
          <a:p>
            <a:r>
              <a:rPr lang="en-US" sz="4000" dirty="0" smtClean="0"/>
              <a:t>Sam was a dime store man so at first he wanted to make a certain amount of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771" y="289809"/>
            <a:ext cx="8798266" cy="6001643"/>
          </a:xfrm>
          <a:prstGeom prst="rect">
            <a:avLst/>
          </a:prstGeom>
          <a:noFill/>
        </p:spPr>
        <p:txBody>
          <a:bodyPr wrap="square" rtlCol="0">
            <a:spAutoFit/>
          </a:bodyPr>
          <a:lstStyle/>
          <a:p>
            <a:r>
              <a:rPr lang="en-US" sz="4000" dirty="0" smtClean="0"/>
              <a:t>profit on everything. But he came around to the idea that a really hot item would bring them in the store so we finally started running things like toothpaste for sixteen cents a tube. Then we’d have to worry about getting enough of it in stock.”</a:t>
            </a:r>
            <a:r>
              <a:rPr lang="en-US" sz="2400" dirty="0" smtClean="0"/>
              <a:t/>
            </a:r>
            <a:br>
              <a:rPr lang="en-US" sz="2400" dirty="0" smtClean="0"/>
            </a:br>
            <a:r>
              <a:rPr lang="en-US" sz="2400" dirty="0" smtClean="0"/>
              <a:t>   </a:t>
            </a:r>
          </a:p>
          <a:p>
            <a:r>
              <a:rPr lang="en-US" sz="4000" dirty="0" smtClean="0"/>
              <a:t>      - Phil Green, </a:t>
            </a:r>
            <a:br>
              <a:rPr lang="en-US" sz="4000" dirty="0" smtClean="0"/>
            </a:br>
            <a:r>
              <a:rPr lang="en-US" sz="4000" dirty="0" smtClean="0"/>
              <a:t>       </a:t>
            </a:r>
            <a:r>
              <a:rPr lang="en-US" sz="3200" dirty="0" smtClean="0"/>
              <a:t>an early Wal-Mart manager, </a:t>
            </a:r>
            <a:r>
              <a:rPr lang="en-US" sz="4000" dirty="0" err="1" smtClean="0"/>
              <a:t>p</a:t>
            </a:r>
            <a:r>
              <a:rPr lang="en-US" sz="4000" dirty="0" smtClean="0"/>
              <a:t>. 57</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771" y="289809"/>
            <a:ext cx="8798266" cy="6247864"/>
          </a:xfrm>
          <a:prstGeom prst="rect">
            <a:avLst/>
          </a:prstGeom>
          <a:noFill/>
        </p:spPr>
        <p:txBody>
          <a:bodyPr wrap="square" rtlCol="0">
            <a:spAutoFit/>
          </a:bodyPr>
          <a:lstStyle/>
          <a:p>
            <a:r>
              <a:rPr lang="en-US" sz="4000" dirty="0" smtClean="0"/>
              <a:t>"Mr. Sam usually let me do whatever I wanted on those promotions because he figured I wasn't going to screw it up, </a:t>
            </a:r>
          </a:p>
          <a:p>
            <a:r>
              <a:rPr lang="en-US" sz="4000" dirty="0" smtClean="0"/>
              <a:t>but I had one that scared them up in Bentonville. This guy from Murray of Ohio called one day and said he had 200 Murray 8 horsepower riding lawnmowers available at the end of the season, and he could let us have them for $175. Did we want any? And I said, 'Yeah, I'll take 200."</a:t>
            </a:r>
            <a:endParaRPr lang="en-US" sz="4000" dirty="0"/>
          </a:p>
        </p:txBody>
      </p:sp>
      <p:pic>
        <p:nvPicPr>
          <p:cNvPr id="5" name="07PhilGreen.aif">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4"/>
          <a:stretch>
            <a:fillRect/>
          </a:stretch>
        </p:blipFill>
        <p:spPr>
          <a:xfrm>
            <a:off x="821482" y="6858000"/>
            <a:ext cx="293687" cy="293687"/>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4">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771" y="289809"/>
            <a:ext cx="8798266" cy="6247864"/>
          </a:xfrm>
          <a:prstGeom prst="rect">
            <a:avLst/>
          </a:prstGeom>
          <a:noFill/>
        </p:spPr>
        <p:txBody>
          <a:bodyPr wrap="square" rtlCol="0">
            <a:spAutoFit/>
          </a:bodyPr>
          <a:lstStyle/>
          <a:p>
            <a:r>
              <a:rPr lang="en-US" sz="4000" dirty="0" smtClean="0"/>
              <a:t>And he said, 'Two hundred!?' </a:t>
            </a:r>
          </a:p>
          <a:p>
            <a:endParaRPr lang="en-US" sz="4000" dirty="0" smtClean="0"/>
          </a:p>
          <a:p>
            <a:r>
              <a:rPr lang="en-US" sz="4000" dirty="0" smtClean="0"/>
              <a:t>We'd been selling them for $447, I think.</a:t>
            </a:r>
          </a:p>
          <a:p>
            <a:endParaRPr lang="en-US" sz="4000" dirty="0" smtClean="0"/>
          </a:p>
          <a:p>
            <a:r>
              <a:rPr lang="en-US" sz="4000" dirty="0" smtClean="0"/>
              <a:t>So when they came in we unpacked every one of them and lined them all up out in front of the store, twenty-five in a row, eight rows deep. Ran a chain through them and put a big sign up that said: </a:t>
            </a:r>
          </a:p>
          <a:p>
            <a:r>
              <a:rPr lang="en-US" sz="4000" b="1" dirty="0" smtClean="0"/>
              <a:t>'8 </a:t>
            </a:r>
            <a:r>
              <a:rPr lang="en-US" sz="4000" b="1" dirty="0" err="1" smtClean="0"/>
              <a:t>h.p</a:t>
            </a:r>
            <a:r>
              <a:rPr lang="en-US" sz="4000" b="1" dirty="0" smtClean="0"/>
              <a:t>. Murray Tractors, $199.'</a:t>
            </a:r>
            <a:endParaRPr lang="en-US" sz="4000" b="1"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771" y="289809"/>
            <a:ext cx="8798266" cy="4401205"/>
          </a:xfrm>
          <a:prstGeom prst="rect">
            <a:avLst/>
          </a:prstGeom>
          <a:noFill/>
        </p:spPr>
        <p:txBody>
          <a:bodyPr wrap="square" rtlCol="0">
            <a:spAutoFit/>
          </a:bodyPr>
          <a:lstStyle/>
          <a:p>
            <a:r>
              <a:rPr lang="en-US" sz="4000" dirty="0" smtClean="0"/>
              <a:t>Sold every one of them. I guess I was always a promoter, and being an early Wal-Mart manager was as good a place to promote as there ever was." </a:t>
            </a:r>
          </a:p>
          <a:p>
            <a:endParaRPr lang="en-US" sz="4000" dirty="0" smtClean="0"/>
          </a:p>
          <a:p>
            <a:pPr lvl="0"/>
            <a:r>
              <a:rPr lang="en-US" sz="4000" dirty="0" smtClean="0"/>
              <a:t>       - Phil Green, </a:t>
            </a:r>
            <a:r>
              <a:rPr lang="en-US" sz="2400" dirty="0" smtClean="0"/>
              <a:t>an early Wal-Mart manager, </a:t>
            </a:r>
            <a:r>
              <a:rPr lang="en-US" sz="4000" dirty="0" err="1" smtClean="0"/>
              <a:t>p</a:t>
            </a:r>
            <a:r>
              <a:rPr lang="en-US" sz="4000" dirty="0" smtClean="0"/>
              <a:t>. 59</a:t>
            </a:r>
          </a:p>
          <a:p>
            <a:endParaRPr lang="en-US" sz="4000" dirty="0" smtClean="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5226" y="595117"/>
            <a:ext cx="8798266" cy="5632311"/>
          </a:xfrm>
          <a:prstGeom prst="rect">
            <a:avLst/>
          </a:prstGeom>
          <a:noFill/>
        </p:spPr>
        <p:txBody>
          <a:bodyPr wrap="square" rtlCol="0">
            <a:spAutoFit/>
          </a:bodyPr>
          <a:lstStyle/>
          <a:p>
            <a:pPr algn="ctr"/>
            <a:r>
              <a:rPr lang="en-US" sz="7200" dirty="0" smtClean="0"/>
              <a:t>Successful advertising does </a:t>
            </a:r>
            <a:r>
              <a:rPr lang="en-US" sz="7200" dirty="0" smtClean="0">
                <a:solidFill>
                  <a:srgbClr val="FF0000"/>
                </a:solidFill>
                <a:effectLst>
                  <a:outerShdw blurRad="50800" dist="38100" dir="2700000">
                    <a:srgbClr val="000000">
                      <a:alpha val="43000"/>
                    </a:srgbClr>
                  </a:outerShdw>
                </a:effectLst>
              </a:rPr>
              <a:t>NOT</a:t>
            </a:r>
            <a:r>
              <a:rPr lang="en-US" sz="7200" dirty="0" smtClean="0"/>
              <a:t> depend on your choice of media, or on </a:t>
            </a:r>
            <a:r>
              <a:rPr lang="en-US" sz="7200" dirty="0" smtClean="0">
                <a:solidFill>
                  <a:srgbClr val="FF0000"/>
                </a:solidFill>
                <a:effectLst>
                  <a:outerShdw blurRad="50800" dist="38100" dir="2700000">
                    <a:srgbClr val="000000">
                      <a:alpha val="43000"/>
                    </a:srgbClr>
                  </a:outerShdw>
                </a:effectLst>
              </a:rPr>
              <a:t>“reaching the </a:t>
            </a:r>
            <a:br>
              <a:rPr lang="en-US" sz="7200" dirty="0" smtClean="0">
                <a:solidFill>
                  <a:srgbClr val="FF0000"/>
                </a:solidFill>
                <a:effectLst>
                  <a:outerShdw blurRad="50800" dist="38100" dir="2700000">
                    <a:srgbClr val="000000">
                      <a:alpha val="43000"/>
                    </a:srgbClr>
                  </a:outerShdw>
                </a:effectLst>
              </a:rPr>
            </a:br>
            <a:r>
              <a:rPr lang="en-US" sz="7200" dirty="0" smtClean="0">
                <a:solidFill>
                  <a:srgbClr val="FF0000"/>
                </a:solidFill>
                <a:effectLst>
                  <a:outerShdw blurRad="50800" dist="38100" dir="2700000">
                    <a:srgbClr val="000000">
                      <a:alpha val="43000"/>
                    </a:srgbClr>
                  </a:outerShdw>
                </a:effectLst>
              </a:rPr>
              <a:t>              right people.”</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5226" y="579627"/>
            <a:ext cx="8798266" cy="5632311"/>
          </a:xfrm>
          <a:prstGeom prst="rect">
            <a:avLst/>
          </a:prstGeom>
          <a:noFill/>
        </p:spPr>
        <p:txBody>
          <a:bodyPr wrap="square" rtlCol="0">
            <a:spAutoFit/>
          </a:bodyPr>
          <a:lstStyle/>
          <a:p>
            <a:pPr algn="ctr"/>
            <a:r>
              <a:rPr lang="en-US" sz="7200" dirty="0" smtClean="0"/>
              <a:t>The success of </a:t>
            </a:r>
          </a:p>
          <a:p>
            <a:pPr algn="ctr"/>
            <a:r>
              <a:rPr lang="en-US" sz="7200" dirty="0" smtClean="0"/>
              <a:t>your advertising will depend primarily on </a:t>
            </a:r>
            <a:r>
              <a:rPr lang="en-US" sz="7200" b="1" dirty="0" smtClean="0">
                <a:solidFill>
                  <a:srgbClr val="FF0000"/>
                </a:solidFill>
                <a:effectLst>
                  <a:outerShdw blurRad="50800" dist="38100" dir="2700000">
                    <a:srgbClr val="000000">
                      <a:alpha val="43000"/>
                    </a:srgbClr>
                  </a:outerShdw>
                </a:effectLst>
              </a:rPr>
              <a:t>the strength of </a:t>
            </a:r>
          </a:p>
          <a:p>
            <a:pPr algn="ctr"/>
            <a:r>
              <a:rPr lang="en-US" sz="7200" b="1" dirty="0" smtClean="0">
                <a:solidFill>
                  <a:srgbClr val="FF0000"/>
                </a:solidFill>
                <a:effectLst>
                  <a:outerShdw blurRad="50800" dist="38100" dir="2700000">
                    <a:srgbClr val="000000">
                      <a:alpha val="43000"/>
                    </a:srgbClr>
                  </a:outerShdw>
                </a:effectLst>
              </a:rPr>
              <a:t>your offer.</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enry-ford-on-steps.jpg"/>
          <p:cNvPicPr>
            <a:picLocks noChangeAspect="1"/>
          </p:cNvPicPr>
          <p:nvPr/>
        </p:nvPicPr>
        <p:blipFill>
          <a:blip r:embed="rId2"/>
          <a:stretch>
            <a:fillRect/>
          </a:stretch>
        </p:blipFill>
        <p:spPr>
          <a:xfrm>
            <a:off x="0" y="1"/>
            <a:ext cx="9144000" cy="6858000"/>
          </a:xfrm>
          <a:prstGeom prst="rect">
            <a:avLst/>
          </a:prstGeom>
        </p:spPr>
      </p:pic>
      <p:sp>
        <p:nvSpPr>
          <p:cNvPr id="9" name="Oval Callout 8"/>
          <p:cNvSpPr/>
          <p:nvPr/>
        </p:nvSpPr>
        <p:spPr>
          <a:xfrm>
            <a:off x="1954953" y="-317518"/>
            <a:ext cx="3057747" cy="2055520"/>
          </a:xfrm>
          <a:prstGeom prst="wedgeEllipseCallout">
            <a:avLst>
              <a:gd name="adj1" fmla="val 60395"/>
              <a:gd name="adj2" fmla="val 3324"/>
            </a:avLst>
          </a:prstGeom>
          <a:solidFill>
            <a:srgbClr val="F1F3DF"/>
          </a:solidFill>
          <a:effectLst>
            <a:glow rad="101600">
              <a:schemeClr val="bg2">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2155461" y="-83572"/>
            <a:ext cx="3358509" cy="1446550"/>
          </a:xfrm>
          <a:prstGeom prst="rect">
            <a:avLst/>
          </a:prstGeom>
          <a:noFill/>
        </p:spPr>
        <p:txBody>
          <a:bodyPr wrap="square" rtlCol="0">
            <a:spAutoFit/>
          </a:bodyPr>
          <a:lstStyle/>
          <a:p>
            <a:r>
              <a:rPr lang="en-US" sz="3200" b="1" dirty="0" smtClean="0">
                <a:effectLst>
                  <a:outerShdw dist="25400" dir="2700000">
                    <a:schemeClr val="bg1">
                      <a:alpha val="43000"/>
                    </a:schemeClr>
                  </a:outerShdw>
                </a:effectLst>
              </a:rPr>
              <a:t>  </a:t>
            </a:r>
            <a:r>
              <a:rPr lang="en-US" sz="2800" dirty="0" smtClean="0">
                <a:effectLst>
                  <a:outerShdw dist="25400" dir="2700000">
                    <a:schemeClr val="bg1">
                      <a:alpha val="43000"/>
                    </a:schemeClr>
                  </a:outerShdw>
                </a:effectLst>
              </a:rPr>
              <a:t>At what price </a:t>
            </a:r>
            <a:br>
              <a:rPr lang="en-US" sz="2800" dirty="0" smtClean="0">
                <a:effectLst>
                  <a:outerShdw dist="25400" dir="2700000">
                    <a:schemeClr val="bg1">
                      <a:alpha val="43000"/>
                    </a:schemeClr>
                  </a:outerShdw>
                </a:effectLst>
              </a:rPr>
            </a:br>
            <a:r>
              <a:rPr lang="en-US" sz="2800" dirty="0" smtClean="0">
                <a:effectLst>
                  <a:outerShdw dist="25400" dir="2700000">
                    <a:schemeClr val="bg1">
                      <a:alpha val="43000"/>
                    </a:schemeClr>
                  </a:outerShdw>
                </a:effectLst>
              </a:rPr>
              <a:t>  could I sell a </a:t>
            </a:r>
            <a:br>
              <a:rPr lang="en-US" sz="2800" dirty="0" smtClean="0">
                <a:effectLst>
                  <a:outerShdw dist="25400" dir="2700000">
                    <a:schemeClr val="bg1">
                      <a:alpha val="43000"/>
                    </a:schemeClr>
                  </a:outerShdw>
                </a:effectLst>
              </a:rPr>
            </a:br>
            <a:r>
              <a:rPr lang="en-US" sz="2800" dirty="0" smtClean="0">
                <a:effectLst>
                  <a:outerShdw dist="25400" dir="2700000">
                    <a:schemeClr val="bg1">
                      <a:alpha val="43000"/>
                    </a:schemeClr>
                  </a:outerShdw>
                </a:effectLst>
              </a:rPr>
              <a:t>whole lot of cars?</a:t>
            </a:r>
            <a:endParaRPr lang="en-US" sz="2800"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4986" y="1089969"/>
            <a:ext cx="8798266" cy="4708981"/>
          </a:xfrm>
          <a:prstGeom prst="rect">
            <a:avLst/>
          </a:prstGeom>
          <a:noFill/>
        </p:spPr>
        <p:txBody>
          <a:bodyPr wrap="square" rtlCol="0">
            <a:spAutoFit/>
          </a:bodyPr>
          <a:lstStyle/>
          <a:p>
            <a:pPr algn="ctr"/>
            <a:r>
              <a:rPr lang="en-US" sz="6000" dirty="0" smtClean="0">
                <a:solidFill>
                  <a:srgbClr val="FF0000"/>
                </a:solidFill>
                <a:effectLst>
                  <a:outerShdw blurRad="50800" dist="38100" dir="2700000">
                    <a:srgbClr val="000000">
                      <a:alpha val="43000"/>
                    </a:srgbClr>
                  </a:outerShdw>
                </a:effectLst>
              </a:rPr>
              <a:t>The customer who won’t drive across town to save $20 on a $1,000 television will race across town to save $20 on a $25 shirt. </a:t>
            </a:r>
            <a:endParaRPr lang="en-US" sz="6000" dirty="0">
              <a:solidFill>
                <a:srgbClr val="FF0000"/>
              </a:solidFill>
              <a:effectLst>
                <a:outerShdw blurRad="50800" dist="38100" dir="2700000">
                  <a:srgbClr val="000000">
                    <a:alpha val="43000"/>
                  </a:srgbClr>
                </a:outerShdw>
              </a:effectLst>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4986" y="594289"/>
            <a:ext cx="8798266" cy="5632311"/>
          </a:xfrm>
          <a:prstGeom prst="rect">
            <a:avLst/>
          </a:prstGeom>
          <a:noFill/>
        </p:spPr>
        <p:txBody>
          <a:bodyPr wrap="square" rtlCol="0">
            <a:spAutoFit/>
          </a:bodyPr>
          <a:lstStyle/>
          <a:p>
            <a:pPr algn="ctr"/>
            <a:r>
              <a:rPr lang="en-US" sz="6000" dirty="0" smtClean="0"/>
              <a:t>Remember: You’re looking for a message that is new, surprising and different; </a:t>
            </a:r>
          </a:p>
          <a:p>
            <a:pPr algn="ctr"/>
            <a:r>
              <a:rPr lang="en-US" sz="6000" dirty="0" smtClean="0"/>
              <a:t>a message that will move your prospective customer to make contact with you.</a:t>
            </a:r>
            <a:endParaRPr lang="en-US" sz="6000"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295989"/>
            <a:ext cx="8798266" cy="3785652"/>
          </a:xfrm>
          <a:prstGeom prst="rect">
            <a:avLst/>
          </a:prstGeom>
          <a:noFill/>
        </p:spPr>
        <p:txBody>
          <a:bodyPr wrap="square" rtlCol="0">
            <a:spAutoFit/>
          </a:bodyPr>
          <a:lstStyle/>
          <a:p>
            <a:r>
              <a:rPr lang="en-US" sz="4000" dirty="0" smtClean="0">
                <a:solidFill>
                  <a:srgbClr val="948A54"/>
                </a:solidFill>
              </a:rPr>
              <a:t>4: The remaining percentage is your </a:t>
            </a:r>
            <a:r>
              <a:rPr lang="en-US" sz="4000" b="1" dirty="0" smtClean="0">
                <a:solidFill>
                  <a:srgbClr val="948A54"/>
                </a:solidFill>
              </a:rPr>
              <a:t>advertising-driven traffic. </a:t>
            </a:r>
          </a:p>
          <a:p>
            <a:endParaRPr lang="en-US" sz="4000" dirty="0" smtClean="0"/>
          </a:p>
          <a:p>
            <a:r>
              <a:rPr lang="en-US" sz="4000" dirty="0" smtClean="0"/>
              <a:t>5: How many unique customers have you served in the past 12 months? </a:t>
            </a:r>
          </a:p>
          <a:p>
            <a:endParaRPr lang="en-US" sz="4000" dirty="0" smtClean="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6342" y="1529009"/>
            <a:ext cx="8798266" cy="3785652"/>
          </a:xfrm>
          <a:prstGeom prst="rect">
            <a:avLst/>
          </a:prstGeom>
          <a:noFill/>
        </p:spPr>
        <p:txBody>
          <a:bodyPr wrap="square" rtlCol="0">
            <a:spAutoFit/>
          </a:bodyPr>
          <a:lstStyle/>
          <a:p>
            <a:pPr algn="ctr"/>
            <a:r>
              <a:rPr lang="en-US" sz="6000" dirty="0" smtClean="0">
                <a:solidFill>
                  <a:srgbClr val="FF0000"/>
                </a:solidFill>
                <a:effectLst>
                  <a:outerShdw blurRad="50800" dist="38100" dir="2700000">
                    <a:srgbClr val="000000">
                      <a:alpha val="43000"/>
                    </a:srgbClr>
                  </a:outerShdw>
                </a:effectLst>
              </a:rPr>
              <a:t>Budget for a powerful offer </a:t>
            </a:r>
            <a:br>
              <a:rPr lang="en-US" sz="6000" dirty="0" smtClean="0">
                <a:solidFill>
                  <a:srgbClr val="FF0000"/>
                </a:solidFill>
                <a:effectLst>
                  <a:outerShdw blurRad="50800" dist="38100" dir="2700000">
                    <a:srgbClr val="000000">
                      <a:alpha val="43000"/>
                    </a:srgbClr>
                  </a:outerShdw>
                </a:effectLst>
              </a:rPr>
            </a:br>
            <a:r>
              <a:rPr lang="en-US" sz="6000" dirty="0" smtClean="0">
                <a:solidFill>
                  <a:srgbClr val="FF0000"/>
                </a:solidFill>
                <a:effectLst>
                  <a:outerShdw blurRad="50800" dist="38100" dir="2700000">
                    <a:srgbClr val="000000">
                      <a:alpha val="43000"/>
                    </a:srgbClr>
                  </a:outerShdw>
                </a:effectLst>
              </a:rPr>
              <a:t>in such a way that its </a:t>
            </a:r>
          </a:p>
          <a:p>
            <a:pPr algn="ctr"/>
            <a:r>
              <a:rPr lang="en-US" sz="6000" dirty="0" smtClean="0">
                <a:solidFill>
                  <a:srgbClr val="FF0000"/>
                </a:solidFill>
                <a:effectLst>
                  <a:outerShdw blurRad="50800" dist="38100" dir="2700000">
                    <a:srgbClr val="000000">
                      <a:alpha val="43000"/>
                    </a:srgbClr>
                  </a:outerShdw>
                </a:effectLst>
              </a:rPr>
              <a:t>cost will be based on </a:t>
            </a:r>
          </a:p>
          <a:p>
            <a:pPr algn="ctr"/>
            <a:r>
              <a:rPr lang="en-US" sz="6000" dirty="0" smtClean="0">
                <a:solidFill>
                  <a:srgbClr val="FF0000"/>
                </a:solidFill>
                <a:effectLst>
                  <a:outerShdw blurRad="50800" dist="38100" dir="2700000">
                    <a:srgbClr val="000000">
                      <a:alpha val="43000"/>
                    </a:srgbClr>
                  </a:outerShdw>
                </a:effectLst>
              </a:rPr>
              <a:t>how well it works.</a:t>
            </a:r>
            <a:endParaRPr lang="en-US" sz="6000" dirty="0">
              <a:solidFill>
                <a:srgbClr val="FF0000"/>
              </a:solidFill>
              <a:effectLst>
                <a:outerShdw blurRad="50800" dist="38100" dir="2700000">
                  <a:srgbClr val="000000">
                    <a:alpha val="43000"/>
                  </a:srgbClr>
                </a:outerShdw>
              </a:effectLst>
            </a:endParaRPr>
          </a:p>
        </p:txBody>
      </p:sp>
      <p:sp>
        <p:nvSpPr>
          <p:cNvPr id="5" name="TextBox 4"/>
          <p:cNvSpPr txBox="1"/>
          <p:nvPr/>
        </p:nvSpPr>
        <p:spPr>
          <a:xfrm>
            <a:off x="206342" y="232343"/>
            <a:ext cx="8250358" cy="1015663"/>
          </a:xfrm>
          <a:prstGeom prst="rect">
            <a:avLst/>
          </a:prstGeom>
          <a:noFill/>
        </p:spPr>
        <p:txBody>
          <a:bodyPr wrap="square" rtlCol="0">
            <a:spAutoFit/>
          </a:bodyPr>
          <a:lstStyle/>
          <a:p>
            <a:r>
              <a:rPr lang="en-US" sz="6000" dirty="0" smtClean="0"/>
              <a:t>Remember this slide?</a:t>
            </a:r>
            <a:endParaRPr lang="en-US" sz="6000"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8150" y="1089969"/>
            <a:ext cx="8969014" cy="4708981"/>
          </a:xfrm>
          <a:prstGeom prst="rect">
            <a:avLst/>
          </a:prstGeom>
          <a:noFill/>
        </p:spPr>
        <p:txBody>
          <a:bodyPr wrap="square" rtlCol="0">
            <a:spAutoFit/>
          </a:bodyPr>
          <a:lstStyle/>
          <a:p>
            <a:pPr algn="ctr"/>
            <a:r>
              <a:rPr lang="en-US" sz="6000" dirty="0" smtClean="0">
                <a:solidFill>
                  <a:srgbClr val="FF0000"/>
                </a:solidFill>
                <a:effectLst>
                  <a:outerShdw blurRad="50800" dist="38100" dir="2700000">
                    <a:srgbClr val="000000">
                      <a:alpha val="43000"/>
                    </a:srgbClr>
                  </a:outerShdw>
                </a:effectLst>
              </a:rPr>
              <a:t>Offering a highly desirable item at an extraordinary price – </a:t>
            </a:r>
            <a:r>
              <a:rPr lang="en-US" sz="6000" i="1" dirty="0" smtClean="0">
                <a:solidFill>
                  <a:srgbClr val="FF0000"/>
                </a:solidFill>
                <a:effectLst>
                  <a:outerShdw blurRad="50800" dist="38100" dir="2700000">
                    <a:srgbClr val="000000">
                      <a:alpha val="43000"/>
                    </a:srgbClr>
                  </a:outerShdw>
                </a:effectLst>
              </a:rPr>
              <a:t>even at a loss </a:t>
            </a:r>
            <a:r>
              <a:rPr lang="en-US" sz="6000" dirty="0" smtClean="0">
                <a:solidFill>
                  <a:srgbClr val="FF0000"/>
                </a:solidFill>
                <a:effectLst>
                  <a:outerShdw blurRad="50800" dist="38100" dir="2700000">
                    <a:srgbClr val="000000">
                      <a:alpha val="43000"/>
                    </a:srgbClr>
                  </a:outerShdw>
                </a:effectLst>
              </a:rPr>
              <a:t>– is far less expensive than paying for ads that don’t work.</a:t>
            </a:r>
            <a:endParaRPr lang="en-US" sz="6000" dirty="0">
              <a:solidFill>
                <a:srgbClr val="FF0000"/>
              </a:solidFill>
              <a:effectLst>
                <a:outerShdw blurRad="50800" dist="38100" dir="2700000">
                  <a:srgbClr val="000000">
                    <a:alpha val="43000"/>
                  </a:srgbClr>
                </a:outerShdw>
              </a:effectLst>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295989"/>
            <a:ext cx="8798266" cy="5016758"/>
          </a:xfrm>
          <a:prstGeom prst="rect">
            <a:avLst/>
          </a:prstGeom>
          <a:noFill/>
        </p:spPr>
        <p:txBody>
          <a:bodyPr wrap="square" rtlCol="0">
            <a:spAutoFit/>
          </a:bodyPr>
          <a:lstStyle/>
          <a:p>
            <a:r>
              <a:rPr lang="en-US" sz="4000" dirty="0" smtClean="0">
                <a:solidFill>
                  <a:srgbClr val="948A54"/>
                </a:solidFill>
              </a:rPr>
              <a:t>4: The remaining percentage is your </a:t>
            </a:r>
            <a:r>
              <a:rPr lang="en-US" sz="4000" b="1" dirty="0" smtClean="0">
                <a:solidFill>
                  <a:srgbClr val="948A54"/>
                </a:solidFill>
              </a:rPr>
              <a:t>advertising-driven traffic. </a:t>
            </a:r>
          </a:p>
          <a:p>
            <a:endParaRPr lang="en-US" sz="4000" dirty="0" smtClean="0">
              <a:solidFill>
                <a:srgbClr val="948A54"/>
              </a:solidFill>
            </a:endParaRPr>
          </a:p>
          <a:p>
            <a:r>
              <a:rPr lang="en-US" sz="4000" dirty="0" smtClean="0">
                <a:solidFill>
                  <a:srgbClr val="948A54"/>
                </a:solidFill>
              </a:rPr>
              <a:t>5: How many unique customers have you served in the past 12 months? </a:t>
            </a:r>
          </a:p>
          <a:p>
            <a:endParaRPr lang="en-US" sz="4000" dirty="0" smtClean="0"/>
          </a:p>
          <a:p>
            <a:r>
              <a:rPr lang="en-US" sz="4000" dirty="0" smtClean="0"/>
              <a:t>6: Multiply that number by the percentage that was advertising-driven.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342" y="295989"/>
            <a:ext cx="8798266" cy="2554545"/>
          </a:xfrm>
          <a:prstGeom prst="rect">
            <a:avLst/>
          </a:prstGeom>
          <a:noFill/>
        </p:spPr>
        <p:txBody>
          <a:bodyPr wrap="square" rtlCol="0">
            <a:spAutoFit/>
          </a:bodyPr>
          <a:lstStyle/>
          <a:p>
            <a:r>
              <a:rPr lang="en-US" sz="4000" dirty="0" smtClean="0"/>
              <a:t>7. The result is the </a:t>
            </a:r>
            <a:r>
              <a:rPr lang="en-US" sz="4000" b="1" dirty="0" smtClean="0"/>
              <a:t>number</a:t>
            </a:r>
            <a:r>
              <a:rPr lang="en-US" sz="4000" dirty="0" smtClean="0"/>
              <a:t> of people who bought from you in the past 12 months, solely as a result of your ads.</a:t>
            </a:r>
          </a:p>
          <a:p>
            <a:endParaRPr lang="en-US" sz="4000" dirty="0" smtClean="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6552</TotalTime>
  <Words>1819</Words>
  <Application>Microsoft Macintosh PowerPoint</Application>
  <PresentationFormat>On-screen Show (4:3)</PresentationFormat>
  <Paragraphs>219</Paragraphs>
  <Slides>71</Slides>
  <Notes>6</Notes>
  <HiddenSlides>0</HiddenSlides>
  <MMClips>7</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Williams Marketing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Roy Williams</dc:creator>
  <cp:lastModifiedBy>Sean Taylor</cp:lastModifiedBy>
  <cp:revision>236</cp:revision>
  <dcterms:created xsi:type="dcterms:W3CDTF">2011-03-03T20:47:30Z</dcterms:created>
  <dcterms:modified xsi:type="dcterms:W3CDTF">2013-10-29T20:47:09Z</dcterms:modified>
</cp:coreProperties>
</file>