
<file path=[Content_Types].xml><?xml version="1.0" encoding="utf-8"?>
<Types xmlns="http://schemas.openxmlformats.org/package/2006/content-types">
  <Default Extension="xml" ContentType="application/xml"/>
  <Default Extension="jpg" ContentType="image/jpeg"/>
  <Default Extension="tiff" ContentType="image/tiff"/>
  <Default Extension="mp4" ContentType="video/unknown"/>
  <Default Extension="jpe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81" r:id="rId23"/>
    <p:sldId id="282" r:id="rId24"/>
    <p:sldId id="293" r:id="rId25"/>
    <p:sldId id="278" r:id="rId26"/>
    <p:sldId id="280" r:id="rId27"/>
    <p:sldId id="284" r:id="rId28"/>
    <p:sldId id="283" r:id="rId29"/>
    <p:sldId id="294" r:id="rId30"/>
    <p:sldId id="290" r:id="rId31"/>
    <p:sldId id="285" r:id="rId32"/>
    <p:sldId id="291" r:id="rId33"/>
    <p:sldId id="289" r:id="rId34"/>
    <p:sldId id="307" r:id="rId35"/>
    <p:sldId id="292" r:id="rId36"/>
    <p:sldId id="287" r:id="rId37"/>
    <p:sldId id="288" r:id="rId38"/>
    <p:sldId id="295" r:id="rId39"/>
    <p:sldId id="296" r:id="rId40"/>
    <p:sldId id="302" r:id="rId41"/>
    <p:sldId id="303" r:id="rId42"/>
    <p:sldId id="304" r:id="rId43"/>
    <p:sldId id="297" r:id="rId44"/>
    <p:sldId id="298" r:id="rId45"/>
    <p:sldId id="299" r:id="rId46"/>
    <p:sldId id="300" r:id="rId47"/>
    <p:sldId id="306" r:id="rId48"/>
    <p:sldId id="305" r:id="rId49"/>
    <p:sldId id="301" r:id="rId50"/>
    <p:sldId id="277"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8" d="100"/>
          <a:sy n="98" d="100"/>
        </p:scale>
        <p:origin x="-928"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FFAF54A-8E74-5A45-BB0C-F0A8C301C2DE}" type="datetimeFigureOut">
              <a:t>8/6/14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1203333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FAF54A-8E74-5A45-BB0C-F0A8C301C2DE}" type="datetimeFigureOut">
              <a:t>8/6/14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3772209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FAF54A-8E74-5A45-BB0C-F0A8C301C2DE}" type="datetimeFigureOut">
              <a:t>8/6/14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226220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FAF54A-8E74-5A45-BB0C-F0A8C301C2DE}" type="datetimeFigureOut">
              <a:t>8/6/14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4087101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FAF54A-8E74-5A45-BB0C-F0A8C301C2DE}" type="datetimeFigureOut">
              <a:t>8/6/14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1339005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FAF54A-8E74-5A45-BB0C-F0A8C301C2DE}" type="datetimeFigureOut">
              <a:t>8/6/14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2663653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FAF54A-8E74-5A45-BB0C-F0A8C301C2DE}" type="datetimeFigureOut">
              <a:t>8/6/14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1086686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FAF54A-8E74-5A45-BB0C-F0A8C301C2DE}" type="datetimeFigureOut">
              <a:t>8/6/14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1705971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FAF54A-8E74-5A45-BB0C-F0A8C301C2DE}" type="datetimeFigureOut">
              <a:t>8/6/14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1986177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FAF54A-8E74-5A45-BB0C-F0A8C301C2DE}" type="datetimeFigureOut">
              <a:t>8/6/14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1005054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FAF54A-8E74-5A45-BB0C-F0A8C301C2DE}" type="datetimeFigureOut">
              <a:t>8/6/14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43BC8D-FCF7-AB4D-A5F5-95C144BAFA59}" type="slidenum">
              <a:t>‹#›</a:t>
            </a:fld>
            <a:endParaRPr lang="en-US"/>
          </a:p>
        </p:txBody>
      </p:sp>
    </p:spTree>
    <p:extLst>
      <p:ext uri="{BB962C8B-B14F-4D97-AF65-F5344CB8AC3E}">
        <p14:creationId xmlns:p14="http://schemas.microsoft.com/office/powerpoint/2010/main" val="9348305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FAF54A-8E74-5A45-BB0C-F0A8C301C2DE}" type="datetimeFigureOut">
              <a:t>8/6/14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43BC8D-FCF7-AB4D-A5F5-95C144BAFA59}" type="slidenum">
              <a:t>‹#›</a:t>
            </a:fld>
            <a:endParaRPr lang="en-US"/>
          </a:p>
        </p:txBody>
      </p:sp>
    </p:spTree>
    <p:extLst>
      <p:ext uri="{BB962C8B-B14F-4D97-AF65-F5344CB8AC3E}">
        <p14:creationId xmlns:p14="http://schemas.microsoft.com/office/powerpoint/2010/main" val="19497704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4.png"/><Relationship Id="rId1" Type="http://schemas.microsoft.com/office/2007/relationships/media" Target="../media/media3.mp4"/><Relationship Id="rId2" Type="http://schemas.openxmlformats.org/officeDocument/2006/relationships/video" Target="../media/media3.mp4"/></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5.png"/><Relationship Id="rId1" Type="http://schemas.microsoft.com/office/2007/relationships/media" Target="../media/media4.mp4"/><Relationship Id="rId2" Type="http://schemas.openxmlformats.org/officeDocument/2006/relationships/video" Target="../media/media4.mp4"/></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9.png"/><Relationship Id="rId1" Type="http://schemas.microsoft.com/office/2007/relationships/media" Target="../media/media5.mp4"/><Relationship Id="rId2" Type="http://schemas.openxmlformats.org/officeDocument/2006/relationships/video" Target="../media/media5.mp4"/></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2.png"/><Relationship Id="rId1" Type="http://schemas.microsoft.com/office/2007/relationships/media" Target="../media/media1.mp4"/><Relationship Id="rId2" Type="http://schemas.openxmlformats.org/officeDocument/2006/relationships/video" Target="../media/media1.mp4"/></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jpg"/><Relationship Id="rId3" Type="http://schemas.openxmlformats.org/officeDocument/2006/relationships/image" Target="../media/image1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3.png"/><Relationship Id="rId1" Type="http://schemas.microsoft.com/office/2007/relationships/media" Target="../media/media2.mp4"/><Relationship Id="rId2" Type="http://schemas.openxmlformats.org/officeDocument/2006/relationships/video" Target="../media/media2.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ob-Hoffman.png"/>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4706" y="0"/>
            <a:ext cx="9253979" cy="6858000"/>
          </a:xfrm>
          <a:prstGeom prst="rect">
            <a:avLst/>
          </a:prstGeom>
        </p:spPr>
      </p:pic>
      <p:sp>
        <p:nvSpPr>
          <p:cNvPr id="6" name="TextBox 5"/>
          <p:cNvSpPr txBox="1"/>
          <p:nvPr/>
        </p:nvSpPr>
        <p:spPr>
          <a:xfrm>
            <a:off x="6280217" y="500558"/>
            <a:ext cx="2818890" cy="6494085"/>
          </a:xfrm>
          <a:prstGeom prst="rect">
            <a:avLst/>
          </a:prstGeom>
          <a:noFill/>
        </p:spPr>
        <p:txBody>
          <a:bodyPr wrap="square" rtlCol="0">
            <a:spAutoFit/>
          </a:bodyPr>
          <a:lstStyle/>
          <a:p>
            <a:pPr algn="ctr"/>
            <a:r>
              <a:rPr lang="en-US" sz="3200">
                <a:solidFill>
                  <a:schemeClr val="bg1">
                    <a:lumMod val="95000"/>
                  </a:schemeClr>
                </a:solidFill>
              </a:rPr>
              <a:t>Bob Hoffman is CEO of Hoffman-Lewis Advertising </a:t>
            </a:r>
            <a:br>
              <a:rPr lang="en-US" sz="3200">
                <a:solidFill>
                  <a:schemeClr val="bg1">
                    <a:lumMod val="95000"/>
                  </a:schemeClr>
                </a:solidFill>
              </a:rPr>
            </a:br>
            <a:r>
              <a:rPr lang="en-US" sz="3200">
                <a:solidFill>
                  <a:schemeClr val="bg1">
                    <a:lumMod val="95000"/>
                  </a:schemeClr>
                </a:solidFill>
              </a:rPr>
              <a:t>in San Francisco and St. Louis and has served on the board of the Advertising and Marketing International Network. </a:t>
            </a:r>
          </a:p>
          <a:p>
            <a:pPr algn="ctr"/>
            <a:endParaRPr lang="en-US" sz="3200"/>
          </a:p>
        </p:txBody>
      </p:sp>
    </p:spTree>
    <p:extLst>
      <p:ext uri="{BB962C8B-B14F-4D97-AF65-F5344CB8AC3E}">
        <p14:creationId xmlns:p14="http://schemas.microsoft.com/office/powerpoint/2010/main" val="2483011373"/>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8639" y="620086"/>
            <a:ext cx="8660890" cy="5632311"/>
          </a:xfrm>
          <a:prstGeom prst="rect">
            <a:avLst/>
          </a:prstGeom>
          <a:noFill/>
        </p:spPr>
        <p:txBody>
          <a:bodyPr wrap="square" rtlCol="0">
            <a:spAutoFit/>
          </a:bodyPr>
          <a:lstStyle/>
          <a:p>
            <a:pPr algn="ctr"/>
            <a:r>
              <a:rPr lang="en-US" sz="4000"/>
              <a:t>“Well, they became a movement all right. I estimate </a:t>
            </a:r>
            <a:r>
              <a:rPr lang="en-US" sz="4000" i="1"/>
              <a:t>The Refresh Project </a:t>
            </a:r>
            <a:br>
              <a:rPr lang="en-US" sz="4000" i="1"/>
            </a:br>
            <a:r>
              <a:rPr lang="en-US" sz="4000"/>
              <a:t>cost them between 50 and 100 million dollars. It got them 3.5 million Facebook likes and a 5% </a:t>
            </a:r>
            <a:r>
              <a:rPr lang="en-US" sz="4000" b="1" i="1"/>
              <a:t>loss</a:t>
            </a:r>
            <a:r>
              <a:rPr lang="en-US" sz="4000"/>
              <a:t> in market share, which they seem to have never recovered. That year, they dropped </a:t>
            </a:r>
            <a:br>
              <a:rPr lang="en-US" sz="4000"/>
            </a:br>
            <a:r>
              <a:rPr lang="en-US" sz="4000"/>
              <a:t>from the second best-selling </a:t>
            </a:r>
            <a:br>
              <a:rPr lang="en-US" sz="4000"/>
            </a:br>
            <a:r>
              <a:rPr lang="en-US" sz="4000"/>
              <a:t>soft drink in the US to third.”</a:t>
            </a:r>
          </a:p>
        </p:txBody>
      </p:sp>
    </p:spTree>
    <p:extLst>
      <p:ext uri="{BB962C8B-B14F-4D97-AF65-F5344CB8AC3E}">
        <p14:creationId xmlns:p14="http://schemas.microsoft.com/office/powerpoint/2010/main" val="614047125"/>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8639" y="1217726"/>
            <a:ext cx="8660890" cy="3354765"/>
          </a:xfrm>
          <a:prstGeom prst="rect">
            <a:avLst/>
          </a:prstGeom>
          <a:noFill/>
        </p:spPr>
        <p:txBody>
          <a:bodyPr wrap="square" rtlCol="0">
            <a:spAutoFit/>
          </a:bodyPr>
          <a:lstStyle/>
          <a:p>
            <a:pPr algn="ctr"/>
            <a:r>
              <a:rPr lang="en-US" sz="4000"/>
              <a:t>“Pepsi's marketing director said, </a:t>
            </a:r>
            <a:br>
              <a:rPr lang="en-US" sz="4000"/>
            </a:br>
            <a:r>
              <a:rPr lang="en-US" sz="4000"/>
              <a:t>'The success has been overwhelming. We have more than doubled our Facebook fans. We have more </a:t>
            </a:r>
            <a:br>
              <a:rPr lang="en-US" sz="4000"/>
            </a:br>
            <a:r>
              <a:rPr lang="en-US" sz="4000"/>
              <a:t>than 24,000 Twitter fans.’” </a:t>
            </a:r>
            <a:endParaRPr lang="en-US" sz="4000" i="1"/>
          </a:p>
          <a:p>
            <a:pPr algn="ctr"/>
            <a:endParaRPr lang="en-US" sz="1200" i="1"/>
          </a:p>
        </p:txBody>
      </p:sp>
    </p:spTree>
    <p:extLst>
      <p:ext uri="{BB962C8B-B14F-4D97-AF65-F5344CB8AC3E}">
        <p14:creationId xmlns:p14="http://schemas.microsoft.com/office/powerpoint/2010/main" val="213728478"/>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8639" y="1217726"/>
            <a:ext cx="8660890" cy="4585871"/>
          </a:xfrm>
          <a:prstGeom prst="rect">
            <a:avLst/>
          </a:prstGeom>
          <a:noFill/>
        </p:spPr>
        <p:txBody>
          <a:bodyPr wrap="square" rtlCol="0">
            <a:spAutoFit/>
          </a:bodyPr>
          <a:lstStyle/>
          <a:p>
            <a:pPr algn="ctr"/>
            <a:r>
              <a:rPr lang="en-US" sz="4000">
                <a:solidFill>
                  <a:schemeClr val="bg1">
                    <a:lumMod val="75000"/>
                  </a:schemeClr>
                </a:solidFill>
              </a:rPr>
              <a:t>“Pepsi's marketing director said, </a:t>
            </a:r>
            <a:br>
              <a:rPr lang="en-US" sz="4000">
                <a:solidFill>
                  <a:schemeClr val="bg1">
                    <a:lumMod val="75000"/>
                  </a:schemeClr>
                </a:solidFill>
              </a:rPr>
            </a:br>
            <a:r>
              <a:rPr lang="en-US" sz="4000">
                <a:solidFill>
                  <a:schemeClr val="bg1">
                    <a:lumMod val="75000"/>
                  </a:schemeClr>
                </a:solidFill>
              </a:rPr>
              <a:t>'The success has been overwhelming. We have more than doubled our Facebook fans. We have more </a:t>
            </a:r>
            <a:br>
              <a:rPr lang="en-US" sz="4000">
                <a:solidFill>
                  <a:schemeClr val="bg1">
                    <a:lumMod val="75000"/>
                  </a:schemeClr>
                </a:solidFill>
              </a:rPr>
            </a:br>
            <a:r>
              <a:rPr lang="en-US" sz="4000">
                <a:solidFill>
                  <a:schemeClr val="bg1">
                    <a:lumMod val="75000"/>
                  </a:schemeClr>
                </a:solidFill>
              </a:rPr>
              <a:t>than 24,000 Twitter fans.’” </a:t>
            </a:r>
            <a:endParaRPr lang="en-US" sz="4000" i="1">
              <a:solidFill>
                <a:schemeClr val="bg1">
                  <a:lumMod val="75000"/>
                </a:schemeClr>
              </a:solidFill>
            </a:endParaRPr>
          </a:p>
          <a:p>
            <a:pPr algn="ctr"/>
            <a:endParaRPr lang="en-US" sz="1200" i="1"/>
          </a:p>
          <a:p>
            <a:pPr algn="ctr"/>
            <a:r>
              <a:rPr lang="en-US" sz="4000" i="1"/>
              <a:t>The L.A.Times</a:t>
            </a:r>
            <a:r>
              <a:rPr lang="en-US" sz="4000"/>
              <a:t> didn't seem to agree. </a:t>
            </a:r>
            <a:br>
              <a:rPr lang="en-US" sz="4000"/>
            </a:br>
            <a:r>
              <a:rPr lang="en-US" sz="4000"/>
              <a:t>They called it 'a stunning fall from grace.' </a:t>
            </a:r>
          </a:p>
        </p:txBody>
      </p:sp>
    </p:spTree>
    <p:extLst>
      <p:ext uri="{BB962C8B-B14F-4D97-AF65-F5344CB8AC3E}">
        <p14:creationId xmlns:p14="http://schemas.microsoft.com/office/powerpoint/2010/main" val="1395399897"/>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8639" y="1252430"/>
            <a:ext cx="8660890" cy="3785652"/>
          </a:xfrm>
          <a:prstGeom prst="rect">
            <a:avLst/>
          </a:prstGeom>
          <a:noFill/>
        </p:spPr>
        <p:txBody>
          <a:bodyPr wrap="square" rtlCol="0">
            <a:spAutoFit/>
          </a:bodyPr>
          <a:lstStyle/>
          <a:p>
            <a:pPr algn="ctr"/>
            <a:r>
              <a:rPr lang="en-US" sz="4000"/>
              <a:t>“Then in September 2012, </a:t>
            </a:r>
            <a:br>
              <a:rPr lang="en-US" sz="4000"/>
            </a:br>
            <a:r>
              <a:rPr lang="en-US" sz="4000"/>
              <a:t>Forrester Research reported, </a:t>
            </a:r>
            <a:br>
              <a:rPr lang="en-US" sz="4000"/>
            </a:br>
            <a:r>
              <a:rPr lang="en-US" sz="4000">
                <a:solidFill>
                  <a:srgbClr val="FF0000"/>
                </a:solidFill>
              </a:rPr>
              <a:t>‘Social media tactics are not </a:t>
            </a:r>
          </a:p>
          <a:p>
            <a:pPr algn="ctr"/>
            <a:r>
              <a:rPr lang="en-US" sz="4000">
                <a:solidFill>
                  <a:srgbClr val="FF0000"/>
                </a:solidFill>
              </a:rPr>
              <a:t>meaningful sales drivers. </a:t>
            </a:r>
            <a:br>
              <a:rPr lang="en-US" sz="4000">
                <a:solidFill>
                  <a:srgbClr val="FF0000"/>
                </a:solidFill>
              </a:rPr>
            </a:br>
            <a:r>
              <a:rPr lang="en-US" sz="4000">
                <a:solidFill>
                  <a:srgbClr val="FF0000"/>
                </a:solidFill>
              </a:rPr>
              <a:t>The truth is that ‘social’ is a </a:t>
            </a:r>
            <a:br>
              <a:rPr lang="en-US" sz="4000">
                <a:solidFill>
                  <a:srgbClr val="FF0000"/>
                </a:solidFill>
              </a:rPr>
            </a:br>
            <a:r>
              <a:rPr lang="en-US" sz="4000">
                <a:solidFill>
                  <a:srgbClr val="FF0000"/>
                </a:solidFill>
              </a:rPr>
              <a:t>barely negligible source of sales.’”</a:t>
            </a:r>
          </a:p>
        </p:txBody>
      </p:sp>
    </p:spTree>
    <p:extLst>
      <p:ext uri="{BB962C8B-B14F-4D97-AF65-F5344CB8AC3E}">
        <p14:creationId xmlns:p14="http://schemas.microsoft.com/office/powerpoint/2010/main" val="1590153537"/>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3201" y="1365605"/>
            <a:ext cx="8660890" cy="3785652"/>
          </a:xfrm>
          <a:prstGeom prst="rect">
            <a:avLst/>
          </a:prstGeom>
          <a:noFill/>
        </p:spPr>
        <p:txBody>
          <a:bodyPr wrap="square" rtlCol="0">
            <a:spAutoFit/>
          </a:bodyPr>
          <a:lstStyle/>
          <a:p>
            <a:pPr algn="ctr"/>
            <a:r>
              <a:rPr lang="en-US" sz="4000"/>
              <a:t>“A few months later, a story in </a:t>
            </a:r>
            <a:r>
              <a:rPr lang="en-US" sz="4000" i="1"/>
              <a:t>The Wall Street Journal</a:t>
            </a:r>
            <a:r>
              <a:rPr lang="en-US" sz="4000"/>
              <a:t> reported on a study IBM had done on the effect of social media. </a:t>
            </a:r>
            <a:r>
              <a:rPr lang="en-US" sz="4000" i="1"/>
              <a:t>The Journal </a:t>
            </a:r>
            <a:r>
              <a:rPr lang="en-US" sz="4000"/>
              <a:t>commented, ‘There is one notable underperformer in the online </a:t>
            </a:r>
            <a:br>
              <a:rPr lang="en-US" sz="4000"/>
            </a:br>
            <a:r>
              <a:rPr lang="en-US" sz="4000"/>
              <a:t>shopping frenzy: social media.’”</a:t>
            </a:r>
          </a:p>
        </p:txBody>
      </p:sp>
    </p:spTree>
    <p:extLst>
      <p:ext uri="{BB962C8B-B14F-4D97-AF65-F5344CB8AC3E}">
        <p14:creationId xmlns:p14="http://schemas.microsoft.com/office/powerpoint/2010/main" val="2934860100"/>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4052" y="1143021"/>
            <a:ext cx="8660890" cy="4585871"/>
          </a:xfrm>
          <a:prstGeom prst="rect">
            <a:avLst/>
          </a:prstGeom>
          <a:noFill/>
        </p:spPr>
        <p:txBody>
          <a:bodyPr wrap="square" rtlCol="0">
            <a:spAutoFit/>
          </a:bodyPr>
          <a:lstStyle/>
          <a:p>
            <a:pPr algn="ctr"/>
            <a:r>
              <a:rPr lang="en-US" sz="4000"/>
              <a:t>But perhaps the most stunning report was issued just a few weeks ago by McKenzie and Company: </a:t>
            </a:r>
            <a:br>
              <a:rPr lang="en-US" sz="4000"/>
            </a:br>
            <a:endParaRPr lang="en-US" sz="1200"/>
          </a:p>
          <a:p>
            <a:pPr algn="ctr"/>
            <a:r>
              <a:rPr lang="en-US" sz="4000">
                <a:solidFill>
                  <a:srgbClr val="FF0000"/>
                </a:solidFill>
              </a:rPr>
              <a:t>“Email remains a more effective way to acquire customers than social media, nearly 40 times that of Facebook and Twitter combined.”</a:t>
            </a:r>
          </a:p>
        </p:txBody>
      </p:sp>
    </p:spTree>
    <p:extLst>
      <p:ext uri="{BB962C8B-B14F-4D97-AF65-F5344CB8AC3E}">
        <p14:creationId xmlns:p14="http://schemas.microsoft.com/office/powerpoint/2010/main" val="3175824827"/>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obHoffman_SocialMedia_Over50.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836145"/>
            <a:ext cx="9138357" cy="5140326"/>
          </a:xfrm>
          <a:prstGeom prst="rect">
            <a:avLst/>
          </a:prstGeom>
        </p:spPr>
      </p:pic>
    </p:spTree>
    <p:extLst>
      <p:ext uri="{BB962C8B-B14F-4D97-AF65-F5344CB8AC3E}">
        <p14:creationId xmlns:p14="http://schemas.microsoft.com/office/powerpoint/2010/main" val="2909567316"/>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045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654932"/>
            <a:ext cx="8466955" cy="5632311"/>
          </a:xfrm>
          <a:prstGeom prst="rect">
            <a:avLst/>
          </a:prstGeom>
          <a:noFill/>
        </p:spPr>
        <p:txBody>
          <a:bodyPr wrap="square" rtlCol="0">
            <a:spAutoFit/>
          </a:bodyPr>
          <a:lstStyle/>
          <a:p>
            <a:pPr algn="ctr"/>
            <a:r>
              <a:rPr lang="en-US" sz="4000"/>
              <a:t>“Facebook has pulled off one of the most awesome bait-and-switch moves of all time. The theory that people want to engage with brands online and share their enthusiasms with their friends and that their friends will share their enthusiasms with other friends through social media channels has turned out to be an infantile fantasy.” </a:t>
            </a:r>
          </a:p>
        </p:txBody>
      </p:sp>
    </p:spTree>
    <p:extLst>
      <p:ext uri="{BB962C8B-B14F-4D97-AF65-F5344CB8AC3E}">
        <p14:creationId xmlns:p14="http://schemas.microsoft.com/office/powerpoint/2010/main" val="1144996709"/>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908929"/>
            <a:ext cx="8601126" cy="5016758"/>
          </a:xfrm>
          <a:prstGeom prst="rect">
            <a:avLst/>
          </a:prstGeom>
          <a:noFill/>
        </p:spPr>
        <p:txBody>
          <a:bodyPr wrap="square" rtlCol="0">
            <a:spAutoFit/>
          </a:bodyPr>
          <a:lstStyle/>
          <a:p>
            <a:pPr algn="ctr"/>
            <a:r>
              <a:rPr lang="en-US" sz="4000"/>
              <a:t>“Take another look at your Facebook page. It's swimming in traditional paid ads. Count the number of paid ads and compare it to the number of 'conversations' about brands. In fact, what social media sites are rapidly becoming is just one more channel for traditional paid advertising...”</a:t>
            </a:r>
          </a:p>
        </p:txBody>
      </p:sp>
    </p:spTree>
    <p:extLst>
      <p:ext uri="{BB962C8B-B14F-4D97-AF65-F5344CB8AC3E}">
        <p14:creationId xmlns:p14="http://schemas.microsoft.com/office/powerpoint/2010/main" val="892436306"/>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551392"/>
            <a:ext cx="8466955" cy="3170099"/>
          </a:xfrm>
          <a:prstGeom prst="rect">
            <a:avLst/>
          </a:prstGeom>
          <a:noFill/>
        </p:spPr>
        <p:txBody>
          <a:bodyPr wrap="square" rtlCol="0">
            <a:spAutoFit/>
          </a:bodyPr>
          <a:lstStyle/>
          <a:p>
            <a:pPr algn="ctr"/>
            <a:r>
              <a:rPr lang="en-US" sz="4000"/>
              <a:t>“Most brands are realizing that their social media programs are way more time-consuming, way more expensive and way less capable of driving sales than was promised.”</a:t>
            </a:r>
          </a:p>
        </p:txBody>
      </p:sp>
    </p:spTree>
    <p:extLst>
      <p:ext uri="{BB962C8B-B14F-4D97-AF65-F5344CB8AC3E}">
        <p14:creationId xmlns:p14="http://schemas.microsoft.com/office/powerpoint/2010/main" val="965459824"/>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ob-Hoffman.png"/>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4706" y="0"/>
            <a:ext cx="9253979" cy="6858000"/>
          </a:xfrm>
          <a:prstGeom prst="rect">
            <a:avLst/>
          </a:prstGeom>
        </p:spPr>
      </p:pic>
      <p:sp>
        <p:nvSpPr>
          <p:cNvPr id="6" name="TextBox 5"/>
          <p:cNvSpPr txBox="1"/>
          <p:nvPr/>
        </p:nvSpPr>
        <p:spPr>
          <a:xfrm>
            <a:off x="6175630" y="67269"/>
            <a:ext cx="2818890" cy="3046988"/>
          </a:xfrm>
          <a:prstGeom prst="rect">
            <a:avLst/>
          </a:prstGeom>
          <a:noFill/>
        </p:spPr>
        <p:txBody>
          <a:bodyPr wrap="square" rtlCol="0">
            <a:spAutoFit/>
          </a:bodyPr>
          <a:lstStyle/>
          <a:p>
            <a:pPr algn="ctr"/>
            <a:r>
              <a:rPr lang="en-US" sz="3200">
                <a:solidFill>
                  <a:srgbClr val="F2F2F2"/>
                </a:solidFill>
              </a:rPr>
              <a:t>He spoke at an </a:t>
            </a:r>
            <a:br>
              <a:rPr lang="en-US" sz="3200">
                <a:solidFill>
                  <a:srgbClr val="F2F2F2"/>
                </a:solidFill>
              </a:rPr>
            </a:br>
            <a:r>
              <a:rPr lang="en-US" sz="3200">
                <a:solidFill>
                  <a:srgbClr val="F2F2F2"/>
                </a:solidFill>
              </a:rPr>
              <a:t>advertising conference </a:t>
            </a:r>
            <a:br>
              <a:rPr lang="en-US" sz="3200">
                <a:solidFill>
                  <a:srgbClr val="F2F2F2"/>
                </a:solidFill>
              </a:rPr>
            </a:br>
            <a:r>
              <a:rPr lang="en-US" sz="3200">
                <a:solidFill>
                  <a:srgbClr val="F2F2F2"/>
                </a:solidFill>
              </a:rPr>
              <a:t>in Europe </a:t>
            </a:r>
            <a:br>
              <a:rPr lang="en-US" sz="3200">
                <a:solidFill>
                  <a:srgbClr val="F2F2F2"/>
                </a:solidFill>
              </a:rPr>
            </a:br>
            <a:r>
              <a:rPr lang="en-US" sz="3200">
                <a:solidFill>
                  <a:srgbClr val="F2F2F2"/>
                </a:solidFill>
              </a:rPr>
              <a:t>4 months ago.</a:t>
            </a:r>
          </a:p>
          <a:p>
            <a:pPr algn="ctr"/>
            <a:endParaRPr lang="en-US" sz="3200">
              <a:solidFill>
                <a:srgbClr val="F2F2F2"/>
              </a:solidFill>
            </a:endParaRPr>
          </a:p>
        </p:txBody>
      </p:sp>
    </p:spTree>
    <p:extLst>
      <p:ext uri="{BB962C8B-B14F-4D97-AF65-F5344CB8AC3E}">
        <p14:creationId xmlns:p14="http://schemas.microsoft.com/office/powerpoint/2010/main" val="2386397968"/>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obHoffman_Online_YellowPage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39201"/>
            <a:ext cx="9144000" cy="5143500"/>
          </a:xfrm>
          <a:prstGeom prst="rect">
            <a:avLst/>
          </a:prstGeom>
        </p:spPr>
      </p:pic>
    </p:spTree>
    <p:extLst>
      <p:ext uri="{BB962C8B-B14F-4D97-AF65-F5344CB8AC3E}">
        <p14:creationId xmlns:p14="http://schemas.microsoft.com/office/powerpoint/2010/main" val="1981558447"/>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258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2439" y="296348"/>
            <a:ext cx="8601126" cy="6247864"/>
          </a:xfrm>
          <a:prstGeom prst="rect">
            <a:avLst/>
          </a:prstGeom>
          <a:noFill/>
        </p:spPr>
        <p:txBody>
          <a:bodyPr wrap="square" rtlCol="0">
            <a:spAutoFit/>
          </a:bodyPr>
          <a:lstStyle/>
          <a:p>
            <a:pPr algn="ctr"/>
            <a:r>
              <a:rPr lang="en-US" sz="4000"/>
              <a:t>“Everyone in the world had a </a:t>
            </a:r>
            <a:br>
              <a:rPr lang="en-US" sz="4000"/>
            </a:br>
            <a:r>
              <a:rPr lang="en-US" sz="4000"/>
              <a:t>telephone. It was a hugely popular means of communication. That didn't make it a good advertising medium. </a:t>
            </a:r>
            <a:br>
              <a:rPr lang="en-US" sz="4000"/>
            </a:br>
            <a:r>
              <a:rPr lang="en-US" sz="4000"/>
              <a:t>It was a </a:t>
            </a:r>
            <a:r>
              <a:rPr lang="en-US" sz="4000" b="1"/>
              <a:t>lousy</a:t>
            </a:r>
            <a:r>
              <a:rPr lang="en-US" sz="4000"/>
              <a:t> advertising medium. </a:t>
            </a:r>
            <a:br>
              <a:rPr lang="en-US" sz="4000"/>
            </a:br>
            <a:r>
              <a:rPr lang="en-US" sz="4000"/>
              <a:t>The fact that people use it for communication or to get information </a:t>
            </a:r>
            <a:br>
              <a:rPr lang="en-US" sz="4000"/>
            </a:br>
            <a:r>
              <a:rPr lang="en-US" sz="4000"/>
              <a:t>or to have conversations doesn't necessarily make something a good advertising medium.”</a:t>
            </a:r>
            <a:endParaRPr lang="en-US" sz="2800"/>
          </a:p>
        </p:txBody>
      </p:sp>
    </p:spTree>
    <p:extLst>
      <p:ext uri="{BB962C8B-B14F-4D97-AF65-F5344CB8AC3E}">
        <p14:creationId xmlns:p14="http://schemas.microsoft.com/office/powerpoint/2010/main" val="2049989702"/>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363148"/>
            <a:ext cx="8601126" cy="3785652"/>
          </a:xfrm>
          <a:prstGeom prst="rect">
            <a:avLst/>
          </a:prstGeom>
          <a:noFill/>
        </p:spPr>
        <p:txBody>
          <a:bodyPr wrap="square" rtlCol="0">
            <a:spAutoFit/>
          </a:bodyPr>
          <a:lstStyle/>
          <a:p>
            <a:pPr algn="ctr"/>
            <a:r>
              <a:rPr lang="en-US" sz="8000">
                <a:solidFill>
                  <a:srgbClr val="FF0000"/>
                </a:solidFill>
              </a:rPr>
              <a:t>Now let’s look </a:t>
            </a:r>
            <a:br>
              <a:rPr lang="en-US" sz="8000">
                <a:solidFill>
                  <a:srgbClr val="FF0000"/>
                </a:solidFill>
              </a:rPr>
            </a:br>
            <a:r>
              <a:rPr lang="en-US" sz="8000">
                <a:solidFill>
                  <a:srgbClr val="FF0000"/>
                </a:solidFill>
              </a:rPr>
              <a:t>at a huge online success story.</a:t>
            </a:r>
            <a:endParaRPr lang="en-US" sz="8000">
              <a:solidFill>
                <a:srgbClr val="FF0000"/>
              </a:solidFill>
            </a:endParaRPr>
          </a:p>
        </p:txBody>
      </p:sp>
    </p:spTree>
    <p:extLst>
      <p:ext uri="{BB962C8B-B14F-4D97-AF65-F5344CB8AC3E}">
        <p14:creationId xmlns:p14="http://schemas.microsoft.com/office/powerpoint/2010/main" val="2587698757"/>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epsi Refresh.tiff"/>
          <p:cNvPicPr>
            <a:picLocks noChangeAspect="1"/>
          </p:cNvPicPr>
          <p:nvPr/>
        </p:nvPicPr>
        <p:blipFill rotWithShape="1">
          <a:blip r:embed="rId2">
            <a:extLst>
              <a:ext uri="{28A0092B-C50C-407E-A947-70E740481C1C}">
                <a14:useLocalDpi xmlns:a14="http://schemas.microsoft.com/office/drawing/2010/main" val="0"/>
              </a:ext>
            </a:extLst>
          </a:blip>
          <a:srcRect l="1797" r="1749"/>
          <a:stretch/>
        </p:blipFill>
        <p:spPr>
          <a:xfrm>
            <a:off x="-4862" y="142538"/>
            <a:ext cx="9189484" cy="6689546"/>
          </a:xfrm>
          <a:prstGeom prst="rect">
            <a:avLst/>
          </a:prstGeom>
        </p:spPr>
      </p:pic>
      <p:sp>
        <p:nvSpPr>
          <p:cNvPr id="8" name="TextBox 7"/>
          <p:cNvSpPr txBox="1"/>
          <p:nvPr/>
        </p:nvSpPr>
        <p:spPr>
          <a:xfrm>
            <a:off x="309762" y="3403172"/>
            <a:ext cx="8601126" cy="954107"/>
          </a:xfrm>
          <a:prstGeom prst="rect">
            <a:avLst/>
          </a:prstGeom>
          <a:noFill/>
        </p:spPr>
        <p:txBody>
          <a:bodyPr wrap="square" rtlCol="0">
            <a:spAutoFit/>
          </a:bodyPr>
          <a:lstStyle/>
          <a:p>
            <a:pPr algn="ctr"/>
            <a:r>
              <a:rPr lang="en-US" sz="2800">
                <a:solidFill>
                  <a:schemeClr val="bg1"/>
                </a:solidFill>
                <a:effectLst>
                  <a:outerShdw blurRad="50800" dist="38100" dir="5400000" algn="t" rotWithShape="0">
                    <a:schemeClr val="tx1">
                      <a:alpha val="40000"/>
                    </a:schemeClr>
                  </a:outerShdw>
                </a:effectLst>
              </a:rPr>
              <a:t>Pepsi’s video was posted on January 7, 2010 </a:t>
            </a:r>
            <a:br>
              <a:rPr lang="en-US" sz="2800">
                <a:solidFill>
                  <a:schemeClr val="bg1"/>
                </a:solidFill>
                <a:effectLst>
                  <a:outerShdw blurRad="50800" dist="38100" dir="5400000" algn="t" rotWithShape="0">
                    <a:schemeClr val="tx1">
                      <a:alpha val="40000"/>
                    </a:schemeClr>
                  </a:outerShdw>
                </a:effectLst>
              </a:rPr>
            </a:br>
            <a:r>
              <a:rPr lang="en-US" sz="2800">
                <a:solidFill>
                  <a:schemeClr val="bg1"/>
                </a:solidFill>
                <a:effectLst>
                  <a:outerShdw blurRad="50800" dist="38100" dir="5400000" algn="t" rotWithShape="0">
                    <a:schemeClr val="tx1">
                      <a:alpha val="40000"/>
                    </a:schemeClr>
                  </a:outerShdw>
                </a:effectLst>
              </a:rPr>
              <a:t>and has received </a:t>
            </a:r>
            <a:r>
              <a:rPr lang="en-US" sz="2800" b="1">
                <a:solidFill>
                  <a:schemeClr val="bg1"/>
                </a:solidFill>
                <a:effectLst>
                  <a:outerShdw blurRad="50800" dist="38100" dir="5400000" algn="t" rotWithShape="0">
                    <a:schemeClr val="tx1">
                      <a:alpha val="40000"/>
                    </a:schemeClr>
                  </a:outerShdw>
                </a:effectLst>
              </a:rPr>
              <a:t>697,763</a:t>
            </a:r>
            <a:r>
              <a:rPr lang="en-US" sz="2800">
                <a:solidFill>
                  <a:schemeClr val="bg1"/>
                </a:solidFill>
                <a:effectLst>
                  <a:outerShdw blurRad="50800" dist="38100" dir="5400000" algn="t" rotWithShape="0">
                    <a:schemeClr val="tx1">
                      <a:alpha val="40000"/>
                    </a:schemeClr>
                  </a:outerShdw>
                </a:effectLst>
              </a:rPr>
              <a:t> views.</a:t>
            </a:r>
          </a:p>
        </p:txBody>
      </p:sp>
    </p:spTree>
    <p:extLst>
      <p:ext uri="{BB962C8B-B14F-4D97-AF65-F5344CB8AC3E}">
        <p14:creationId xmlns:p14="http://schemas.microsoft.com/office/powerpoint/2010/main" val="1800408029"/>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esign Your Own Shoe Giveaway.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538"/>
            <a:ext cx="9144000" cy="6584506"/>
          </a:xfrm>
          <a:prstGeom prst="rect">
            <a:avLst/>
          </a:prstGeom>
        </p:spPr>
      </p:pic>
      <p:sp>
        <p:nvSpPr>
          <p:cNvPr id="4" name="TextBox 3"/>
          <p:cNvSpPr txBox="1"/>
          <p:nvPr/>
        </p:nvSpPr>
        <p:spPr>
          <a:xfrm>
            <a:off x="309762" y="3403172"/>
            <a:ext cx="8601126" cy="1815882"/>
          </a:xfrm>
          <a:prstGeom prst="rect">
            <a:avLst/>
          </a:prstGeom>
          <a:noFill/>
        </p:spPr>
        <p:txBody>
          <a:bodyPr wrap="square" rtlCol="0">
            <a:spAutoFit/>
          </a:bodyPr>
          <a:lstStyle/>
          <a:p>
            <a:pPr algn="ctr"/>
            <a:r>
              <a:rPr lang="en-US" sz="2800">
                <a:solidFill>
                  <a:schemeClr val="bg1"/>
                </a:solidFill>
                <a:effectLst>
                  <a:outerShdw blurRad="50800" dist="38100" dir="5400000" algn="t" rotWithShape="0">
                    <a:schemeClr val="tx1">
                      <a:alpha val="40000"/>
                    </a:schemeClr>
                  </a:outerShdw>
                </a:effectLst>
              </a:rPr>
              <a:t>Pepsi’s video was posted on January 7, 2010 </a:t>
            </a:r>
            <a:br>
              <a:rPr lang="en-US" sz="2800">
                <a:solidFill>
                  <a:schemeClr val="bg1"/>
                </a:solidFill>
                <a:effectLst>
                  <a:outerShdw blurRad="50800" dist="38100" dir="5400000" algn="t" rotWithShape="0">
                    <a:schemeClr val="tx1">
                      <a:alpha val="40000"/>
                    </a:schemeClr>
                  </a:outerShdw>
                </a:effectLst>
              </a:rPr>
            </a:br>
            <a:r>
              <a:rPr lang="en-US" sz="2800">
                <a:solidFill>
                  <a:schemeClr val="bg1"/>
                </a:solidFill>
                <a:effectLst>
                  <a:outerShdw blurRad="50800" dist="38100" dir="5400000" algn="t" rotWithShape="0">
                    <a:schemeClr val="tx1">
                      <a:alpha val="40000"/>
                    </a:schemeClr>
                  </a:outerShdw>
                </a:effectLst>
              </a:rPr>
              <a:t>and has received </a:t>
            </a:r>
            <a:r>
              <a:rPr lang="en-US" sz="2800" b="1">
                <a:solidFill>
                  <a:schemeClr val="bg1"/>
                </a:solidFill>
                <a:effectLst>
                  <a:outerShdw blurRad="50800" dist="38100" dir="5400000" algn="t" rotWithShape="0">
                    <a:schemeClr val="tx1">
                      <a:alpha val="40000"/>
                    </a:schemeClr>
                  </a:outerShdw>
                </a:effectLst>
              </a:rPr>
              <a:t>697,763</a:t>
            </a:r>
            <a:r>
              <a:rPr lang="en-US" sz="2800">
                <a:solidFill>
                  <a:schemeClr val="bg1"/>
                </a:solidFill>
                <a:effectLst>
                  <a:outerShdw blurRad="50800" dist="38100" dir="5400000" algn="t" rotWithShape="0">
                    <a:schemeClr val="tx1">
                      <a:alpha val="40000"/>
                    </a:schemeClr>
                  </a:outerShdw>
                </a:effectLst>
              </a:rPr>
              <a:t> views.</a:t>
            </a:r>
          </a:p>
          <a:p>
            <a:pPr algn="ctr"/>
            <a:r>
              <a:rPr lang="en-US" sz="2800">
                <a:solidFill>
                  <a:schemeClr val="bg1"/>
                </a:solidFill>
                <a:effectLst>
                  <a:outerShdw blurRad="50800" dist="38100" dir="5400000" algn="t" rotWithShape="0">
                    <a:schemeClr val="tx1">
                      <a:alpha val="40000"/>
                    </a:schemeClr>
                  </a:outerShdw>
                </a:effectLst>
              </a:rPr>
              <a:t>Blair Fowler’s video was posted on March 15, 2010 and has received </a:t>
            </a:r>
            <a:r>
              <a:rPr lang="en-US" sz="2800" b="1">
                <a:solidFill>
                  <a:srgbClr val="FFFFFF"/>
                </a:solidFill>
                <a:effectLst>
                  <a:outerShdw blurRad="50800" dist="38100" dir="5400000" algn="t" rotWithShape="0">
                    <a:schemeClr val="tx1">
                      <a:alpha val="40000"/>
                    </a:schemeClr>
                  </a:outerShdw>
                </a:effectLst>
              </a:rPr>
              <a:t>752, 908</a:t>
            </a:r>
            <a:r>
              <a:rPr lang="en-US" sz="2800" b="1">
                <a:solidFill>
                  <a:schemeClr val="bg1"/>
                </a:solidFill>
                <a:effectLst>
                  <a:outerShdw blurRad="50800" dist="38100" dir="5400000" algn="t" rotWithShape="0">
                    <a:schemeClr val="tx1">
                      <a:alpha val="40000"/>
                    </a:schemeClr>
                  </a:outerShdw>
                </a:effectLst>
              </a:rPr>
              <a:t> </a:t>
            </a:r>
            <a:r>
              <a:rPr lang="en-US" sz="2800">
                <a:solidFill>
                  <a:schemeClr val="bg1"/>
                </a:solidFill>
                <a:effectLst>
                  <a:outerShdw blurRad="50800" dist="38100" dir="5400000" algn="t" rotWithShape="0">
                    <a:schemeClr val="tx1">
                      <a:alpha val="40000"/>
                    </a:schemeClr>
                  </a:outerShdw>
                </a:effectLst>
              </a:rPr>
              <a:t>views.</a:t>
            </a:r>
            <a:endParaRPr lang="en-US" sz="2800">
              <a:solidFill>
                <a:schemeClr val="bg1"/>
              </a:solidFill>
              <a:effectLst>
                <a:outerShdw blurRad="50800" dist="38100" dir="5400000" algn="t" rotWithShape="0">
                  <a:schemeClr val="tx1">
                    <a:alpha val="40000"/>
                  </a:schemeClr>
                </a:outerShdw>
              </a:effectLst>
            </a:endParaRPr>
          </a:p>
        </p:txBody>
      </p:sp>
    </p:spTree>
    <p:extLst>
      <p:ext uri="{BB962C8B-B14F-4D97-AF65-F5344CB8AC3E}">
        <p14:creationId xmlns:p14="http://schemas.microsoft.com/office/powerpoint/2010/main" val="2177636749"/>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87383" y="1641128"/>
            <a:ext cx="4478630" cy="3785652"/>
          </a:xfrm>
          <a:prstGeom prst="rect">
            <a:avLst/>
          </a:prstGeom>
          <a:noFill/>
        </p:spPr>
        <p:txBody>
          <a:bodyPr wrap="square" rtlCol="0">
            <a:spAutoFit/>
          </a:bodyPr>
          <a:lstStyle/>
          <a:p>
            <a:pPr algn="ctr"/>
            <a:r>
              <a:rPr lang="en-US" sz="4000"/>
              <a:t>The following excerpt is from </a:t>
            </a:r>
            <a:br>
              <a:rPr lang="en-US" sz="4000"/>
            </a:br>
            <a:r>
              <a:rPr lang="en-US" sz="4000"/>
              <a:t>Robert Coorey’s marketing book, </a:t>
            </a:r>
            <a:br>
              <a:rPr lang="en-US" sz="4000"/>
            </a:br>
            <a:r>
              <a:rPr lang="en-US" sz="4000" i="1"/>
              <a:t>Feed a Starving Crowd</a:t>
            </a:r>
            <a:endParaRPr lang="en-US" sz="4000" i="1"/>
          </a:p>
        </p:txBody>
      </p:sp>
      <p:pic>
        <p:nvPicPr>
          <p:cNvPr id="2" name="Picture 1" descr="book.png"/>
          <p:cNvPicPr>
            <a:picLocks noChangeAspect="1"/>
          </p:cNvPicPr>
          <p:nvPr/>
        </p:nvPicPr>
        <p:blipFill rotWithShape="1">
          <a:blip r:embed="rId2">
            <a:extLst>
              <a:ext uri="{28A0092B-C50C-407E-A947-70E740481C1C}">
                <a14:useLocalDpi xmlns:a14="http://schemas.microsoft.com/office/drawing/2010/main" val="0"/>
              </a:ext>
            </a:extLst>
          </a:blip>
          <a:srcRect l="16694" t="7952" b="11482"/>
          <a:stretch/>
        </p:blipFill>
        <p:spPr>
          <a:xfrm>
            <a:off x="121608" y="526890"/>
            <a:ext cx="4548172" cy="6160547"/>
          </a:xfrm>
          <a:prstGeom prst="rect">
            <a:avLst/>
          </a:prstGeom>
        </p:spPr>
      </p:pic>
    </p:spTree>
    <p:extLst>
      <p:ext uri="{BB962C8B-B14F-4D97-AF65-F5344CB8AC3E}">
        <p14:creationId xmlns:p14="http://schemas.microsoft.com/office/powerpoint/2010/main" val="369849109"/>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296348"/>
            <a:ext cx="8601126" cy="2492990"/>
          </a:xfrm>
          <a:prstGeom prst="rect">
            <a:avLst/>
          </a:prstGeom>
          <a:noFill/>
        </p:spPr>
        <p:txBody>
          <a:bodyPr wrap="square" rtlCol="0">
            <a:spAutoFit/>
          </a:bodyPr>
          <a:lstStyle/>
          <a:p>
            <a:r>
              <a:rPr lang="en-US" sz="3600"/>
              <a:t>“Blair Fowler, a 16 year-old vlogger known to her followers as “juicystar07” was asked to sample a pair of custom-made shoes and review them on her video blog.” </a:t>
            </a:r>
          </a:p>
          <a:p>
            <a:endParaRPr lang="en-US" sz="1200"/>
          </a:p>
        </p:txBody>
      </p:sp>
    </p:spTree>
    <p:extLst>
      <p:ext uri="{BB962C8B-B14F-4D97-AF65-F5344CB8AC3E}">
        <p14:creationId xmlns:p14="http://schemas.microsoft.com/office/powerpoint/2010/main" val="4291100234"/>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296348"/>
            <a:ext cx="8601126" cy="5816978"/>
          </a:xfrm>
          <a:prstGeom prst="rect">
            <a:avLst/>
          </a:prstGeom>
          <a:noFill/>
        </p:spPr>
        <p:txBody>
          <a:bodyPr wrap="square" rtlCol="0">
            <a:spAutoFit/>
          </a:bodyPr>
          <a:lstStyle/>
          <a:p>
            <a:r>
              <a:rPr lang="en-US" sz="3600">
                <a:solidFill>
                  <a:schemeClr val="bg1">
                    <a:lumMod val="75000"/>
                  </a:schemeClr>
                </a:solidFill>
              </a:rPr>
              <a:t>“Blair Fowler, a 16 year-old vlogger known to her followers as “juicystar07” was asked to sample a pair of custom-made shoes and review them on her video blog.” </a:t>
            </a:r>
          </a:p>
          <a:p>
            <a:endParaRPr lang="en-US" sz="1200"/>
          </a:p>
          <a:p>
            <a:r>
              <a:rPr lang="en-US" sz="3600"/>
              <a:t>What followed was a success story. </a:t>
            </a:r>
            <a:br>
              <a:rPr lang="en-US" sz="3600"/>
            </a:br>
            <a:r>
              <a:rPr lang="en-US" sz="3600"/>
              <a:t>Blair referred </a:t>
            </a:r>
            <a:br>
              <a:rPr lang="en-US" sz="3600"/>
            </a:br>
            <a:r>
              <a:rPr lang="en-US" sz="3600"/>
              <a:t>	</a:t>
            </a:r>
            <a:r>
              <a:rPr lang="en-US" sz="3600" b="1">
                <a:solidFill>
                  <a:srgbClr val="FF0000"/>
                </a:solidFill>
              </a:rPr>
              <a:t>200,000 visits </a:t>
            </a:r>
            <a:r>
              <a:rPr lang="en-US" sz="3600"/>
              <a:t>to the website, as well as </a:t>
            </a:r>
            <a:br>
              <a:rPr lang="en-US" sz="3600"/>
            </a:br>
            <a:r>
              <a:rPr lang="en-US" sz="3600"/>
              <a:t>	</a:t>
            </a:r>
            <a:r>
              <a:rPr lang="en-US" sz="3600" b="1">
                <a:solidFill>
                  <a:srgbClr val="FF0000"/>
                </a:solidFill>
              </a:rPr>
              <a:t>93,000 competition entries </a:t>
            </a:r>
          </a:p>
          <a:p>
            <a:r>
              <a:rPr lang="en-US" sz="3600" b="1">
                <a:solidFill>
                  <a:srgbClr val="FF0000"/>
                </a:solidFill>
              </a:rPr>
              <a:t>	750,000 views </a:t>
            </a:r>
            <a:r>
              <a:rPr lang="en-US" sz="3600"/>
              <a:t>and more than </a:t>
            </a:r>
            <a:br>
              <a:rPr lang="en-US" sz="3600"/>
            </a:br>
            <a:r>
              <a:rPr lang="en-US" sz="3600"/>
              <a:t>	</a:t>
            </a:r>
            <a:r>
              <a:rPr lang="en-US" sz="3600" b="1">
                <a:solidFill>
                  <a:srgbClr val="FF0000"/>
                </a:solidFill>
              </a:rPr>
              <a:t>95,000 comments. </a:t>
            </a:r>
          </a:p>
        </p:txBody>
      </p:sp>
    </p:spTree>
    <p:extLst>
      <p:ext uri="{BB962C8B-B14F-4D97-AF65-F5344CB8AC3E}">
        <p14:creationId xmlns:p14="http://schemas.microsoft.com/office/powerpoint/2010/main" val="1948896272"/>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296348"/>
            <a:ext cx="8601126" cy="2492990"/>
          </a:xfrm>
          <a:prstGeom prst="rect">
            <a:avLst/>
          </a:prstGeom>
          <a:noFill/>
        </p:spPr>
        <p:txBody>
          <a:bodyPr wrap="square" rtlCol="0">
            <a:spAutoFit/>
          </a:bodyPr>
          <a:lstStyle/>
          <a:p>
            <a:r>
              <a:rPr lang="en-US" sz="3600"/>
              <a:t>The video was the 5th </a:t>
            </a:r>
            <a:r>
              <a:rPr lang="en-US" sz="3600" b="1"/>
              <a:t>most-viewed </a:t>
            </a:r>
            <a:r>
              <a:rPr lang="en-US" sz="3600"/>
              <a:t>on YouTube </a:t>
            </a:r>
            <a:r>
              <a:rPr lang="en-US" sz="3600" b="1"/>
              <a:t>worldwide</a:t>
            </a:r>
            <a:r>
              <a:rPr lang="en-US" sz="3600"/>
              <a:t> during its first week and the most commented-on video worldwide for one day.</a:t>
            </a:r>
          </a:p>
          <a:p>
            <a:endParaRPr lang="en-US" sz="1200"/>
          </a:p>
        </p:txBody>
      </p:sp>
    </p:spTree>
    <p:extLst>
      <p:ext uri="{BB962C8B-B14F-4D97-AF65-F5344CB8AC3E}">
        <p14:creationId xmlns:p14="http://schemas.microsoft.com/office/powerpoint/2010/main" val="803001452"/>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dited Shoe Giveaway Shoes of Prey.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0681"/>
            <a:ext cx="9144000" cy="5143499"/>
          </a:xfrm>
          <a:prstGeom prst="rect">
            <a:avLst/>
          </a:prstGeom>
        </p:spPr>
      </p:pic>
    </p:spTree>
    <p:extLst>
      <p:ext uri="{BB962C8B-B14F-4D97-AF65-F5344CB8AC3E}">
        <p14:creationId xmlns:p14="http://schemas.microsoft.com/office/powerpoint/2010/main" val="1282746530"/>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899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bHoffman_ScienceTeacher_Fact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264568"/>
            <a:ext cx="9144000" cy="5143500"/>
          </a:xfrm>
          <a:prstGeom prst="rect">
            <a:avLst/>
          </a:prstGeom>
        </p:spPr>
      </p:pic>
      <p:sp>
        <p:nvSpPr>
          <p:cNvPr id="5" name="TextBox 4"/>
          <p:cNvSpPr txBox="1"/>
          <p:nvPr/>
        </p:nvSpPr>
        <p:spPr>
          <a:xfrm>
            <a:off x="348639" y="5460970"/>
            <a:ext cx="8466955" cy="1569660"/>
          </a:xfrm>
          <a:prstGeom prst="rect">
            <a:avLst/>
          </a:prstGeom>
          <a:noFill/>
        </p:spPr>
        <p:txBody>
          <a:bodyPr wrap="square" rtlCol="0">
            <a:spAutoFit/>
          </a:bodyPr>
          <a:lstStyle/>
          <a:p>
            <a:pPr algn="ctr"/>
            <a:r>
              <a:rPr lang="en-US" sz="2400"/>
              <a:t>He’s created advertising for </a:t>
            </a:r>
            <a:r>
              <a:rPr lang="en-US" sz="2400" b="1"/>
              <a:t>McDonald’s, Toyota, Shell, Nestle, Blue Cross, Chevrolet, Pepsico, Bank of America, Seagrams </a:t>
            </a:r>
            <a:br>
              <a:rPr lang="en-US" sz="2400" b="1"/>
            </a:br>
            <a:r>
              <a:rPr lang="en-US" sz="2400"/>
              <a:t>and more other companies than he cares to remember. </a:t>
            </a:r>
          </a:p>
          <a:p>
            <a:pPr algn="ctr"/>
            <a:endParaRPr lang="en-US" sz="2400"/>
          </a:p>
        </p:txBody>
      </p:sp>
    </p:spTree>
    <p:extLst>
      <p:ext uri="{BB962C8B-B14F-4D97-AF65-F5344CB8AC3E}">
        <p14:creationId xmlns:p14="http://schemas.microsoft.com/office/powerpoint/2010/main" val="2445903261"/>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33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0885" y="1345946"/>
            <a:ext cx="8601126" cy="3970318"/>
          </a:xfrm>
          <a:prstGeom prst="rect">
            <a:avLst/>
          </a:prstGeom>
          <a:noFill/>
        </p:spPr>
        <p:txBody>
          <a:bodyPr wrap="square" rtlCol="0">
            <a:spAutoFit/>
          </a:bodyPr>
          <a:lstStyle/>
          <a:p>
            <a:pPr algn="ctr"/>
            <a:r>
              <a:rPr lang="en-US" sz="3600"/>
              <a:t>“Unfortunately, conversions, which are the vital ingredient for a retail company, </a:t>
            </a:r>
            <a:br>
              <a:rPr lang="en-US" sz="3600"/>
            </a:br>
            <a:r>
              <a:rPr lang="en-US" sz="3600"/>
              <a:t>weren’t so impressive... Juicystar07’s audience is primarily girls, ages 13 to 17. </a:t>
            </a:r>
          </a:p>
          <a:p>
            <a:pPr algn="ctr"/>
            <a:r>
              <a:rPr lang="en-US" sz="3600"/>
              <a:t>Their passion lies in shoe design and fashion, </a:t>
            </a:r>
            <a:br>
              <a:rPr lang="en-US" sz="3600"/>
            </a:br>
            <a:r>
              <a:rPr lang="en-US" sz="3600"/>
              <a:t>but </a:t>
            </a:r>
            <a:r>
              <a:rPr lang="en-US" sz="3600" b="1"/>
              <a:t>Shoes of Prey </a:t>
            </a:r>
            <a:r>
              <a:rPr lang="en-US" sz="3600"/>
              <a:t>presented above its</a:t>
            </a:r>
          </a:p>
          <a:p>
            <a:pPr algn="ctr"/>
            <a:r>
              <a:rPr lang="en-US" sz="3600"/>
              <a:t>audience’s budget capabilities.”</a:t>
            </a:r>
          </a:p>
        </p:txBody>
      </p:sp>
    </p:spTree>
    <p:extLst>
      <p:ext uri="{BB962C8B-B14F-4D97-AF65-F5344CB8AC3E}">
        <p14:creationId xmlns:p14="http://schemas.microsoft.com/office/powerpoint/2010/main" val="1712984382"/>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296348"/>
            <a:ext cx="8601126" cy="6370976"/>
          </a:xfrm>
          <a:prstGeom prst="rect">
            <a:avLst/>
          </a:prstGeom>
          <a:noFill/>
        </p:spPr>
        <p:txBody>
          <a:bodyPr wrap="square" rtlCol="0">
            <a:spAutoFit/>
          </a:bodyPr>
          <a:lstStyle/>
          <a:p>
            <a:r>
              <a:rPr lang="en-US" sz="3600"/>
              <a:t>But Shoes of Prey didn’t stop there. The retailer looked at how it could convert these social sharing commodities into actual customers. </a:t>
            </a:r>
            <a:r>
              <a:rPr lang="en-US" sz="3600">
                <a:solidFill>
                  <a:srgbClr val="FF0000"/>
                </a:solidFill>
              </a:rPr>
              <a:t>Here’s what it did:</a:t>
            </a:r>
          </a:p>
          <a:p>
            <a:endParaRPr lang="en-US" sz="1200">
              <a:solidFill>
                <a:srgbClr val="FF0000"/>
              </a:solidFill>
            </a:endParaRPr>
          </a:p>
          <a:p>
            <a:r>
              <a:rPr lang="en-US" sz="3600">
                <a:solidFill>
                  <a:schemeClr val="bg1"/>
                </a:solidFill>
              </a:rPr>
              <a:t>ecognized the young female demographic was using Facebook and Twitter to converse about the brand, so it made changes to the website to make it easier for users to share the shoe designsthrough social networks with obvious social icons displayed prominently on the product pages.</a:t>
            </a:r>
          </a:p>
        </p:txBody>
      </p:sp>
    </p:spTree>
    <p:extLst>
      <p:ext uri="{BB962C8B-B14F-4D97-AF65-F5344CB8AC3E}">
        <p14:creationId xmlns:p14="http://schemas.microsoft.com/office/powerpoint/2010/main" val="1370985996"/>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296348"/>
            <a:ext cx="8601126" cy="6370976"/>
          </a:xfrm>
          <a:prstGeom prst="rect">
            <a:avLst/>
          </a:prstGeom>
          <a:noFill/>
        </p:spPr>
        <p:txBody>
          <a:bodyPr wrap="square" rtlCol="0">
            <a:spAutoFit/>
          </a:bodyPr>
          <a:lstStyle/>
          <a:p>
            <a:r>
              <a:rPr lang="en-US" sz="3600">
                <a:solidFill>
                  <a:schemeClr val="bg1">
                    <a:lumMod val="75000"/>
                  </a:schemeClr>
                </a:solidFill>
              </a:rPr>
              <a:t>But Shoes of Prey didn’t stop there. The retailer looked at how it could convert these social sharing commodities into actual customers. </a:t>
            </a:r>
            <a:r>
              <a:rPr lang="en-US" sz="3600">
                <a:solidFill>
                  <a:schemeClr val="accent2">
                    <a:lumMod val="60000"/>
                    <a:lumOff val="40000"/>
                  </a:schemeClr>
                </a:solidFill>
              </a:rPr>
              <a:t>Here’s what it did:</a:t>
            </a:r>
          </a:p>
          <a:p>
            <a:endParaRPr lang="en-US" sz="1200">
              <a:solidFill>
                <a:srgbClr val="FF0000"/>
              </a:solidFill>
            </a:endParaRPr>
          </a:p>
          <a:p>
            <a:r>
              <a:rPr lang="en-US" sz="3600">
                <a:solidFill>
                  <a:srgbClr val="FF0000"/>
                </a:solidFill>
              </a:rPr>
              <a:t>• </a:t>
            </a:r>
            <a:r>
              <a:rPr lang="en-US" sz="3600"/>
              <a:t>Recognized the young female demographic was using Facebook and Twitter to converse about the brand, so it made changes to the website to make it easier for users to share the shoe designsthrough social networks with obvious social icons displayed prominently on the product pages.</a:t>
            </a:r>
          </a:p>
        </p:txBody>
      </p:sp>
    </p:spTree>
    <p:extLst>
      <p:ext uri="{BB962C8B-B14F-4D97-AF65-F5344CB8AC3E}">
        <p14:creationId xmlns:p14="http://schemas.microsoft.com/office/powerpoint/2010/main" val="1985029830"/>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090228"/>
            <a:ext cx="8601126" cy="2862322"/>
          </a:xfrm>
          <a:prstGeom prst="rect">
            <a:avLst/>
          </a:prstGeom>
          <a:noFill/>
        </p:spPr>
        <p:txBody>
          <a:bodyPr wrap="square" rtlCol="0">
            <a:spAutoFit/>
          </a:bodyPr>
          <a:lstStyle/>
          <a:p>
            <a:r>
              <a:rPr lang="en-US" sz="3600">
                <a:solidFill>
                  <a:srgbClr val="FF0000"/>
                </a:solidFill>
              </a:rPr>
              <a:t>• </a:t>
            </a:r>
            <a:r>
              <a:rPr lang="en-US" sz="3600"/>
              <a:t>Conducted Twitter search analysis to discover every conversation about the brand. Then it joined these conversations, engaging with the people personally to garner further feedback and information. </a:t>
            </a:r>
            <a:endParaRPr lang="en-US" sz="3600" b="1"/>
          </a:p>
        </p:txBody>
      </p:sp>
    </p:spTree>
    <p:extLst>
      <p:ext uri="{BB962C8B-B14F-4D97-AF65-F5344CB8AC3E}">
        <p14:creationId xmlns:p14="http://schemas.microsoft.com/office/powerpoint/2010/main" val="1129631844"/>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090228"/>
            <a:ext cx="8601126" cy="4524316"/>
          </a:xfrm>
          <a:prstGeom prst="rect">
            <a:avLst/>
          </a:prstGeom>
          <a:noFill/>
        </p:spPr>
        <p:txBody>
          <a:bodyPr wrap="square" rtlCol="0">
            <a:spAutoFit/>
          </a:bodyPr>
          <a:lstStyle/>
          <a:p>
            <a:r>
              <a:rPr lang="en-US" sz="3600">
                <a:solidFill>
                  <a:srgbClr val="FF0000"/>
                </a:solidFill>
              </a:rPr>
              <a:t>• </a:t>
            </a:r>
            <a:r>
              <a:rPr lang="en-US" sz="3600">
                <a:solidFill>
                  <a:srgbClr val="BFBFBF"/>
                </a:solidFill>
              </a:rPr>
              <a:t>Conducted Twitter search analysis to discover every conversation about the brand. Then it joined these conversations, engaging with the people personally to garner further feedback and information. </a:t>
            </a:r>
            <a:r>
              <a:rPr lang="en-US" sz="3600" b="1"/>
              <a:t>The main aim was to reach the older friends and family members of the girls who were generating the original conversations.</a:t>
            </a:r>
          </a:p>
        </p:txBody>
      </p:sp>
    </p:spTree>
    <p:extLst>
      <p:ext uri="{BB962C8B-B14F-4D97-AF65-F5344CB8AC3E}">
        <p14:creationId xmlns:p14="http://schemas.microsoft.com/office/powerpoint/2010/main" val="4043092347"/>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819768"/>
            <a:ext cx="8601126" cy="3170099"/>
          </a:xfrm>
          <a:prstGeom prst="rect">
            <a:avLst/>
          </a:prstGeom>
          <a:noFill/>
        </p:spPr>
        <p:txBody>
          <a:bodyPr wrap="square" rtlCol="0">
            <a:spAutoFit/>
          </a:bodyPr>
          <a:lstStyle/>
          <a:p>
            <a:pPr algn="ctr"/>
            <a:r>
              <a:rPr lang="en-US" sz="4000"/>
              <a:t>A second goal was to have the business press pick up the story. Shoes of Prey used Twitter to spread the word about the successful vlog post with </a:t>
            </a:r>
            <a:r>
              <a:rPr lang="en-US" sz="4000">
                <a:solidFill>
                  <a:srgbClr val="000000"/>
                </a:solidFill>
              </a:rPr>
              <a:t>“juicystar07.”  </a:t>
            </a:r>
          </a:p>
        </p:txBody>
      </p:sp>
    </p:spTree>
    <p:extLst>
      <p:ext uri="{BB962C8B-B14F-4D97-AF65-F5344CB8AC3E}">
        <p14:creationId xmlns:p14="http://schemas.microsoft.com/office/powerpoint/2010/main" val="127100846"/>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601148"/>
            <a:ext cx="8601126" cy="5632311"/>
          </a:xfrm>
          <a:prstGeom prst="rect">
            <a:avLst/>
          </a:prstGeom>
          <a:noFill/>
        </p:spPr>
        <p:txBody>
          <a:bodyPr wrap="square" rtlCol="0">
            <a:spAutoFit/>
          </a:bodyPr>
          <a:lstStyle/>
          <a:p>
            <a:pPr algn="ctr"/>
            <a:r>
              <a:rPr lang="en-US" sz="4000"/>
              <a:t>The story was picked up by leading media outlets including </a:t>
            </a:r>
            <a:br>
              <a:rPr lang="en-US" sz="4000"/>
            </a:br>
            <a:r>
              <a:rPr lang="en-US" sz="4000" i="1"/>
              <a:t>The Courier Mail, </a:t>
            </a:r>
            <a:br>
              <a:rPr lang="en-US" sz="4000" i="1"/>
            </a:br>
            <a:r>
              <a:rPr lang="en-US" sz="4000" i="1"/>
              <a:t>The Wall Street Journal Blog, </a:t>
            </a:r>
            <a:br>
              <a:rPr lang="en-US" sz="4000" i="1"/>
            </a:br>
            <a:r>
              <a:rPr lang="en-US" sz="4000" i="1"/>
              <a:t>Business Insider, </a:t>
            </a:r>
            <a:br>
              <a:rPr lang="en-US" sz="4000" i="1"/>
            </a:br>
            <a:r>
              <a:rPr lang="en-US" sz="4000"/>
              <a:t>and a video interview for </a:t>
            </a:r>
            <a:br>
              <a:rPr lang="en-US" sz="4000"/>
            </a:br>
            <a:r>
              <a:rPr lang="en-US" sz="4000" i="1"/>
              <a:t>Sky Business News, </a:t>
            </a:r>
            <a:br>
              <a:rPr lang="en-US" sz="4000" i="1"/>
            </a:br>
            <a:r>
              <a:rPr lang="en-US" sz="4000"/>
              <a:t>as well as international media</a:t>
            </a:r>
          </a:p>
          <a:p>
            <a:pPr algn="ctr"/>
            <a:r>
              <a:rPr lang="en-US" sz="4000"/>
              <a:t>in China, Sweden, and Germany.</a:t>
            </a:r>
          </a:p>
        </p:txBody>
      </p:sp>
    </p:spTree>
    <p:extLst>
      <p:ext uri="{BB962C8B-B14F-4D97-AF65-F5344CB8AC3E}">
        <p14:creationId xmlns:p14="http://schemas.microsoft.com/office/powerpoint/2010/main" val="262298481"/>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303928"/>
            <a:ext cx="8601126" cy="6370976"/>
          </a:xfrm>
          <a:prstGeom prst="rect">
            <a:avLst/>
          </a:prstGeom>
          <a:noFill/>
        </p:spPr>
        <p:txBody>
          <a:bodyPr wrap="square" rtlCol="0">
            <a:spAutoFit/>
          </a:bodyPr>
          <a:lstStyle/>
          <a:p>
            <a:r>
              <a:rPr lang="en-US" sz="3600" b="1"/>
              <a:t>“Shoes of Prey </a:t>
            </a:r>
            <a:r>
              <a:rPr lang="en-US" sz="3600"/>
              <a:t>continues to experience good results online, and the retailer’s daily sales are now consistently three times higher</a:t>
            </a:r>
          </a:p>
          <a:p>
            <a:r>
              <a:rPr lang="en-US" sz="3600"/>
              <a:t>than they were in the weeks leading up to the video launch. That’s a 300 percent uplift in sales. Pretty impressive numbers. These results are not entirely due to the video, though. A lot has to do with a new website redesign and continual updates.”</a:t>
            </a:r>
          </a:p>
          <a:p>
            <a:endParaRPr lang="en-US" sz="1200"/>
          </a:p>
          <a:p>
            <a:r>
              <a:rPr lang="en-US" sz="3600"/>
              <a:t>     - Robert Coorey, </a:t>
            </a:r>
            <a:br>
              <a:rPr lang="en-US" sz="3600"/>
            </a:br>
            <a:r>
              <a:rPr lang="en-US" sz="3600"/>
              <a:t>       </a:t>
            </a:r>
            <a:r>
              <a:rPr lang="en-US" sz="3600" i="1"/>
              <a:t>Feed a Starving Crowd, </a:t>
            </a:r>
            <a:r>
              <a:rPr lang="en-US" sz="3600"/>
              <a:t>ch. 8</a:t>
            </a:r>
          </a:p>
        </p:txBody>
      </p:sp>
    </p:spTree>
    <p:extLst>
      <p:ext uri="{BB962C8B-B14F-4D97-AF65-F5344CB8AC3E}">
        <p14:creationId xmlns:p14="http://schemas.microsoft.com/office/powerpoint/2010/main" val="1520248326"/>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363148"/>
            <a:ext cx="8601126" cy="4154983"/>
          </a:xfrm>
          <a:prstGeom prst="rect">
            <a:avLst/>
          </a:prstGeom>
          <a:noFill/>
        </p:spPr>
        <p:txBody>
          <a:bodyPr wrap="square" rtlCol="0">
            <a:spAutoFit/>
          </a:bodyPr>
          <a:lstStyle/>
          <a:p>
            <a:pPr algn="ctr"/>
            <a:r>
              <a:rPr lang="en-US" sz="4400">
                <a:solidFill>
                  <a:srgbClr val="FF0000"/>
                </a:solidFill>
              </a:rPr>
              <a:t>Keep in mind that this success story </a:t>
            </a:r>
            <a:br>
              <a:rPr lang="en-US" sz="4400">
                <a:solidFill>
                  <a:srgbClr val="FF0000"/>
                </a:solidFill>
              </a:rPr>
            </a:br>
            <a:r>
              <a:rPr lang="en-US" sz="4400">
                <a:solidFill>
                  <a:srgbClr val="FF0000"/>
                </a:solidFill>
              </a:rPr>
              <a:t>was so “big” that it became news </a:t>
            </a:r>
            <a:br>
              <a:rPr lang="en-US" sz="4400">
                <a:solidFill>
                  <a:srgbClr val="FF0000"/>
                </a:solidFill>
              </a:rPr>
            </a:br>
            <a:r>
              <a:rPr lang="en-US" sz="4400">
                <a:solidFill>
                  <a:srgbClr val="FF0000"/>
                </a:solidFill>
              </a:rPr>
              <a:t>and was chosen to be featured in a marketing book about how </a:t>
            </a:r>
            <a:br>
              <a:rPr lang="en-US" sz="4400">
                <a:solidFill>
                  <a:srgbClr val="FF0000"/>
                </a:solidFill>
              </a:rPr>
            </a:br>
            <a:r>
              <a:rPr lang="en-US" sz="4400">
                <a:solidFill>
                  <a:srgbClr val="FF0000"/>
                </a:solidFill>
              </a:rPr>
              <a:t>social media can work miracles</a:t>
            </a:r>
          </a:p>
          <a:p>
            <a:pPr algn="ctr"/>
            <a:r>
              <a:rPr lang="en-US" sz="4400">
                <a:solidFill>
                  <a:srgbClr val="FF0000"/>
                </a:solidFill>
              </a:rPr>
              <a:t>for your business.</a:t>
            </a:r>
          </a:p>
        </p:txBody>
      </p:sp>
    </p:spTree>
    <p:extLst>
      <p:ext uri="{BB962C8B-B14F-4D97-AF65-F5344CB8AC3E}">
        <p14:creationId xmlns:p14="http://schemas.microsoft.com/office/powerpoint/2010/main" val="3181173153"/>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83970"/>
            <a:ext cx="8601126" cy="3416320"/>
          </a:xfrm>
          <a:prstGeom prst="rect">
            <a:avLst/>
          </a:prstGeom>
          <a:noFill/>
        </p:spPr>
        <p:txBody>
          <a:bodyPr wrap="square" rtlCol="0">
            <a:spAutoFit/>
          </a:bodyPr>
          <a:lstStyle/>
          <a:p>
            <a:r>
              <a:rPr lang="en-US" sz="4000"/>
              <a:t>Now let’s think about this a little:</a:t>
            </a:r>
          </a:p>
          <a:p>
            <a:pPr marL="742950" indent="-742950">
              <a:buAutoNum type="arabicPeriod"/>
            </a:pPr>
            <a:endParaRPr lang="en-US" sz="1200"/>
          </a:p>
          <a:p>
            <a:pPr marL="742950" indent="-742950">
              <a:buAutoNum type="arabicPeriod"/>
            </a:pPr>
            <a:r>
              <a:rPr lang="en-US" sz="4000"/>
              <a:t>Would Blair’s video blog post have produced the same results with a less interesting story?</a:t>
            </a:r>
          </a:p>
          <a:p>
            <a:endParaRPr lang="en-US" sz="4400"/>
          </a:p>
        </p:txBody>
      </p:sp>
    </p:spTree>
    <p:extLst>
      <p:ext uri="{BB962C8B-B14F-4D97-AF65-F5344CB8AC3E}">
        <p14:creationId xmlns:p14="http://schemas.microsoft.com/office/powerpoint/2010/main" val="412843926"/>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993162"/>
            <a:ext cx="8466955" cy="4985980"/>
          </a:xfrm>
          <a:prstGeom prst="rect">
            <a:avLst/>
          </a:prstGeom>
          <a:noFill/>
        </p:spPr>
        <p:txBody>
          <a:bodyPr wrap="square" rtlCol="0">
            <a:spAutoFit/>
          </a:bodyPr>
          <a:lstStyle/>
          <a:p>
            <a:pPr algn="ctr"/>
            <a:r>
              <a:rPr lang="en-US" sz="4000"/>
              <a:t>"Another of the fairy tales of the advertising industry was that 'interactivity' was going to make advertising more engaging and effective. Interactive advertising was going to 'disrupt' the old forms of advertising and make them obsolete…”</a:t>
            </a:r>
          </a:p>
          <a:p>
            <a:endParaRPr lang="en-US" sz="1000"/>
          </a:p>
          <a:p>
            <a:endParaRPr lang="en-US" sz="2800"/>
          </a:p>
        </p:txBody>
      </p:sp>
    </p:spTree>
    <p:extLst>
      <p:ext uri="{BB962C8B-B14F-4D97-AF65-F5344CB8AC3E}">
        <p14:creationId xmlns:p14="http://schemas.microsoft.com/office/powerpoint/2010/main" val="3215916344"/>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83970"/>
            <a:ext cx="8601126" cy="4647426"/>
          </a:xfrm>
          <a:prstGeom prst="rect">
            <a:avLst/>
          </a:prstGeom>
          <a:noFill/>
        </p:spPr>
        <p:txBody>
          <a:bodyPr wrap="square" rtlCol="0">
            <a:spAutoFit/>
          </a:bodyPr>
          <a:lstStyle/>
          <a:p>
            <a:r>
              <a:rPr lang="en-US" sz="4000"/>
              <a:t>Now let’s think about this a little:</a:t>
            </a:r>
          </a:p>
          <a:p>
            <a:pPr marL="742950" indent="-742950">
              <a:buAutoNum type="arabicPeriod"/>
            </a:pPr>
            <a:endParaRPr lang="en-US" sz="1200"/>
          </a:p>
          <a:p>
            <a:pPr marL="742950" indent="-742950">
              <a:buAutoNum type="arabicPeriod"/>
            </a:pPr>
            <a:r>
              <a:rPr lang="en-US" sz="4000">
                <a:solidFill>
                  <a:srgbClr val="BFBFBF"/>
                </a:solidFill>
              </a:rPr>
              <a:t>Would Blair’s video blog post have produced the same results with a less interesting story?</a:t>
            </a:r>
          </a:p>
          <a:p>
            <a:pPr marL="742950" indent="-742950">
              <a:buAutoNum type="arabicPeriod"/>
            </a:pPr>
            <a:r>
              <a:rPr lang="en-US" sz="4000"/>
              <a:t>It wasn’t the media that worked. </a:t>
            </a:r>
            <a:br>
              <a:rPr lang="en-US" sz="4000"/>
            </a:br>
            <a:r>
              <a:rPr lang="en-US" sz="4000" i="1"/>
              <a:t>It was the story.</a:t>
            </a:r>
          </a:p>
          <a:p>
            <a:endParaRPr lang="en-US" sz="4400"/>
          </a:p>
        </p:txBody>
      </p:sp>
    </p:spTree>
    <p:extLst>
      <p:ext uri="{BB962C8B-B14F-4D97-AF65-F5344CB8AC3E}">
        <p14:creationId xmlns:p14="http://schemas.microsoft.com/office/powerpoint/2010/main" val="3064401250"/>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83970"/>
            <a:ext cx="8601126" cy="6494085"/>
          </a:xfrm>
          <a:prstGeom prst="rect">
            <a:avLst/>
          </a:prstGeom>
          <a:noFill/>
        </p:spPr>
        <p:txBody>
          <a:bodyPr wrap="square" rtlCol="0">
            <a:spAutoFit/>
          </a:bodyPr>
          <a:lstStyle/>
          <a:p>
            <a:r>
              <a:rPr lang="en-US" sz="4000"/>
              <a:t>Now let’s think about this a little:</a:t>
            </a:r>
          </a:p>
          <a:p>
            <a:pPr marL="742950" indent="-742950">
              <a:buAutoNum type="arabicPeriod"/>
            </a:pPr>
            <a:endParaRPr lang="en-US" sz="1200"/>
          </a:p>
          <a:p>
            <a:pPr marL="742950" indent="-742950">
              <a:buAutoNum type="arabicPeriod"/>
            </a:pPr>
            <a:r>
              <a:rPr lang="en-US" sz="4000">
                <a:solidFill>
                  <a:srgbClr val="BFBFBF"/>
                </a:solidFill>
              </a:rPr>
              <a:t>Would Blair’s video blog post have produced the same results with a less interesting story?</a:t>
            </a:r>
          </a:p>
          <a:p>
            <a:pPr marL="742950" indent="-742950">
              <a:buAutoNum type="arabicPeriod"/>
            </a:pPr>
            <a:r>
              <a:rPr lang="en-US" sz="4000">
                <a:solidFill>
                  <a:srgbClr val="BFBFBF"/>
                </a:solidFill>
              </a:rPr>
              <a:t>It wasn’t the media that worked. </a:t>
            </a:r>
            <a:br>
              <a:rPr lang="en-US" sz="4000">
                <a:solidFill>
                  <a:srgbClr val="BFBFBF"/>
                </a:solidFill>
              </a:rPr>
            </a:br>
            <a:r>
              <a:rPr lang="en-US" sz="4000" i="1">
                <a:solidFill>
                  <a:srgbClr val="BFBFBF"/>
                </a:solidFill>
              </a:rPr>
              <a:t>It was the story.</a:t>
            </a:r>
          </a:p>
          <a:p>
            <a:pPr marL="742950" indent="-742950">
              <a:buAutoNum type="arabicPeriod"/>
            </a:pPr>
            <a:r>
              <a:rPr lang="en-US" sz="4000"/>
              <a:t>Shoes of Prey is not a traditional brick-and mortar business, it is a purely online play.</a:t>
            </a:r>
          </a:p>
          <a:p>
            <a:endParaRPr lang="en-US" sz="4400"/>
          </a:p>
        </p:txBody>
      </p:sp>
    </p:spTree>
    <p:extLst>
      <p:ext uri="{BB962C8B-B14F-4D97-AF65-F5344CB8AC3E}">
        <p14:creationId xmlns:p14="http://schemas.microsoft.com/office/powerpoint/2010/main" val="3257090142"/>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83970"/>
            <a:ext cx="8601126" cy="7109639"/>
          </a:xfrm>
          <a:prstGeom prst="rect">
            <a:avLst/>
          </a:prstGeom>
          <a:noFill/>
        </p:spPr>
        <p:txBody>
          <a:bodyPr wrap="square" rtlCol="0">
            <a:spAutoFit/>
          </a:bodyPr>
          <a:lstStyle/>
          <a:p>
            <a:r>
              <a:rPr lang="en-US" sz="4000"/>
              <a:t>Now let’s think about this a little:</a:t>
            </a:r>
          </a:p>
          <a:p>
            <a:pPr marL="742950" indent="-742950">
              <a:buAutoNum type="arabicPeriod"/>
            </a:pPr>
            <a:endParaRPr lang="en-US" sz="1200"/>
          </a:p>
          <a:p>
            <a:pPr marL="742950" indent="-742950">
              <a:buAutoNum type="arabicPeriod"/>
            </a:pPr>
            <a:r>
              <a:rPr lang="en-US" sz="4000">
                <a:solidFill>
                  <a:schemeClr val="bg1">
                    <a:lumMod val="75000"/>
                  </a:schemeClr>
                </a:solidFill>
              </a:rPr>
              <a:t>Would Blair’s video blog post have produced the same results with a less interesting story?</a:t>
            </a:r>
          </a:p>
          <a:p>
            <a:pPr marL="742950" indent="-742950">
              <a:buAutoNum type="arabicPeriod"/>
            </a:pPr>
            <a:r>
              <a:rPr lang="en-US" sz="4000">
                <a:solidFill>
                  <a:schemeClr val="bg1">
                    <a:lumMod val="75000"/>
                  </a:schemeClr>
                </a:solidFill>
              </a:rPr>
              <a:t>It wasn’t the media that worked. </a:t>
            </a:r>
            <a:br>
              <a:rPr lang="en-US" sz="4000">
                <a:solidFill>
                  <a:schemeClr val="bg1">
                    <a:lumMod val="75000"/>
                  </a:schemeClr>
                </a:solidFill>
              </a:rPr>
            </a:br>
            <a:r>
              <a:rPr lang="en-US" sz="4000" i="1">
                <a:solidFill>
                  <a:schemeClr val="bg1">
                    <a:lumMod val="75000"/>
                  </a:schemeClr>
                </a:solidFill>
              </a:rPr>
              <a:t>It was the story.</a:t>
            </a:r>
          </a:p>
          <a:p>
            <a:pPr marL="742950" indent="-742950">
              <a:buAutoNum type="arabicPeriod"/>
            </a:pPr>
            <a:r>
              <a:rPr lang="en-US" sz="4000">
                <a:solidFill>
                  <a:schemeClr val="bg1">
                    <a:lumMod val="75000"/>
                  </a:schemeClr>
                </a:solidFill>
              </a:rPr>
              <a:t>Shoes of Prey is not a traditional brick-and mortar business, it is a purely online play.</a:t>
            </a:r>
          </a:p>
          <a:p>
            <a:pPr marL="742950" indent="-742950">
              <a:buAutoNum type="arabicPeriod"/>
            </a:pPr>
            <a:r>
              <a:rPr lang="en-US" sz="4000"/>
              <a:t>Plan A failed. Plan B is what worked.</a:t>
            </a:r>
          </a:p>
          <a:p>
            <a:endParaRPr lang="en-US" sz="4400"/>
          </a:p>
        </p:txBody>
      </p:sp>
    </p:spTree>
    <p:extLst>
      <p:ext uri="{BB962C8B-B14F-4D97-AF65-F5344CB8AC3E}">
        <p14:creationId xmlns:p14="http://schemas.microsoft.com/office/powerpoint/2010/main" val="3839965463"/>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3844" y="469046"/>
            <a:ext cx="8601126" cy="3724097"/>
          </a:xfrm>
          <a:prstGeom prst="rect">
            <a:avLst/>
          </a:prstGeom>
          <a:noFill/>
        </p:spPr>
        <p:txBody>
          <a:bodyPr wrap="square" rtlCol="0">
            <a:spAutoFit/>
          </a:bodyPr>
          <a:lstStyle/>
          <a:p>
            <a:pPr algn="ctr"/>
            <a:r>
              <a:rPr lang="en-US" sz="4000">
                <a:solidFill>
                  <a:srgbClr val="FF0000"/>
                </a:solidFill>
              </a:rPr>
              <a:t>Closing Comments:</a:t>
            </a:r>
          </a:p>
          <a:p>
            <a:pPr algn="ctr"/>
            <a:r>
              <a:rPr lang="en-US" sz="4000" b="1"/>
              <a:t>How Good Are You at Plan B?</a:t>
            </a:r>
          </a:p>
          <a:p>
            <a:pPr algn="ctr"/>
            <a:endParaRPr lang="en-US" sz="2400"/>
          </a:p>
          <a:p>
            <a:pPr algn="ctr"/>
            <a:r>
              <a:rPr lang="en-US" sz="3200"/>
              <a:t>Eric Barker, writing for </a:t>
            </a:r>
            <a:r>
              <a:rPr lang="en-US" sz="3200" i="1"/>
              <a:t>Time,</a:t>
            </a:r>
            <a:r>
              <a:rPr lang="en-US" sz="3200"/>
              <a:t> August 5, 2014, says</a:t>
            </a:r>
          </a:p>
          <a:p>
            <a:pPr algn="ctr"/>
            <a:r>
              <a:rPr lang="en-US" sz="3200"/>
              <a:t>“Professor Amar Bhide showed in his book, </a:t>
            </a:r>
            <a:br>
              <a:rPr lang="en-US" sz="3200"/>
            </a:br>
            <a:r>
              <a:rPr lang="en-US" sz="3200" b="1" i="1"/>
              <a:t>Origin and Evolution of New Business</a:t>
            </a:r>
            <a:r>
              <a:rPr lang="en-US" sz="3200"/>
              <a:t> that </a:t>
            </a:r>
            <a:br>
              <a:rPr lang="en-US" sz="3200"/>
            </a:br>
            <a:endParaRPr lang="en-US" sz="3600">
              <a:solidFill>
                <a:srgbClr val="FF0000"/>
              </a:solidFill>
            </a:endParaRPr>
          </a:p>
        </p:txBody>
      </p:sp>
    </p:spTree>
    <p:extLst>
      <p:ext uri="{BB962C8B-B14F-4D97-AF65-F5344CB8AC3E}">
        <p14:creationId xmlns:p14="http://schemas.microsoft.com/office/powerpoint/2010/main" val="2511437683"/>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3844" y="469046"/>
            <a:ext cx="8601126" cy="5386090"/>
          </a:xfrm>
          <a:prstGeom prst="rect">
            <a:avLst/>
          </a:prstGeom>
          <a:noFill/>
        </p:spPr>
        <p:txBody>
          <a:bodyPr wrap="square" rtlCol="0">
            <a:spAutoFit/>
          </a:bodyPr>
          <a:lstStyle/>
          <a:p>
            <a:pPr algn="ctr"/>
            <a:r>
              <a:rPr lang="en-US" sz="4000">
                <a:solidFill>
                  <a:srgbClr val="FF0000"/>
                </a:solidFill>
              </a:rPr>
              <a:t>Closing Comments:</a:t>
            </a:r>
          </a:p>
          <a:p>
            <a:pPr algn="ctr"/>
            <a:r>
              <a:rPr lang="en-US" sz="4000" b="1"/>
              <a:t>How Good Are You at Plan B?</a:t>
            </a:r>
          </a:p>
          <a:p>
            <a:pPr algn="ctr"/>
            <a:endParaRPr lang="en-US" sz="2400"/>
          </a:p>
          <a:p>
            <a:pPr algn="ctr"/>
            <a:r>
              <a:rPr lang="en-US" sz="3200"/>
              <a:t>Eric Barker, writing for </a:t>
            </a:r>
            <a:r>
              <a:rPr lang="en-US" sz="3200" i="1"/>
              <a:t>Time,</a:t>
            </a:r>
            <a:r>
              <a:rPr lang="en-US" sz="3200"/>
              <a:t> August 5, 2014, says</a:t>
            </a:r>
          </a:p>
          <a:p>
            <a:pPr algn="ctr"/>
            <a:r>
              <a:rPr lang="en-US" sz="3200"/>
              <a:t>“Professor Amar Bhide showed in his book, </a:t>
            </a:r>
            <a:br>
              <a:rPr lang="en-US" sz="3200"/>
            </a:br>
            <a:r>
              <a:rPr lang="en-US" sz="3200" b="1" i="1"/>
              <a:t>Origin and Evolution of New Business</a:t>
            </a:r>
            <a:r>
              <a:rPr lang="en-US" sz="3200"/>
              <a:t> that </a:t>
            </a:r>
            <a:br>
              <a:rPr lang="en-US" sz="3200"/>
            </a:br>
            <a:r>
              <a:rPr lang="en-US" sz="3600">
                <a:solidFill>
                  <a:srgbClr val="FF0000"/>
                </a:solidFill>
              </a:rPr>
              <a:t>93 percent of all companies that ultimately become successful had to abandon their original strategy— because the original plan proved not to be viable.”</a:t>
            </a:r>
          </a:p>
        </p:txBody>
      </p:sp>
    </p:spTree>
    <p:extLst>
      <p:ext uri="{BB962C8B-B14F-4D97-AF65-F5344CB8AC3E}">
        <p14:creationId xmlns:p14="http://schemas.microsoft.com/office/powerpoint/2010/main" val="1087779213"/>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8229" y="417214"/>
            <a:ext cx="8281872" cy="4401205"/>
          </a:xfrm>
          <a:prstGeom prst="rect">
            <a:avLst/>
          </a:prstGeom>
          <a:noFill/>
        </p:spPr>
        <p:txBody>
          <a:bodyPr wrap="square" rtlCol="0">
            <a:spAutoFit/>
          </a:bodyPr>
          <a:lstStyle/>
          <a:p>
            <a:pPr algn="ctr"/>
            <a:r>
              <a:rPr lang="en-US" sz="4000"/>
              <a:t>“In other words, successful companies don’t succeed because they have the right strategy at the beginning; but rather, because they have money left over after the original strategy fails, so that they can pivot and try another approach.”</a:t>
            </a:r>
          </a:p>
        </p:txBody>
      </p:sp>
    </p:spTree>
    <p:extLst>
      <p:ext uri="{BB962C8B-B14F-4D97-AF65-F5344CB8AC3E}">
        <p14:creationId xmlns:p14="http://schemas.microsoft.com/office/powerpoint/2010/main" val="2268039241"/>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2311" y="663416"/>
            <a:ext cx="8281872" cy="1354217"/>
          </a:xfrm>
          <a:prstGeom prst="rect">
            <a:avLst/>
          </a:prstGeom>
          <a:noFill/>
        </p:spPr>
        <p:txBody>
          <a:bodyPr wrap="square" rtlCol="0">
            <a:spAutoFit/>
          </a:bodyPr>
          <a:lstStyle/>
          <a:p>
            <a:pPr algn="ctr"/>
            <a:r>
              <a:rPr lang="en-US" sz="3200" b="1"/>
              <a:t>Most companies have two forms of strategy: Deliberate and Emergent.		</a:t>
            </a:r>
            <a:br>
              <a:rPr lang="en-US" sz="3200" b="1"/>
            </a:br>
            <a:endParaRPr lang="en-US" b="1"/>
          </a:p>
        </p:txBody>
      </p:sp>
    </p:spTree>
    <p:extLst>
      <p:ext uri="{BB962C8B-B14F-4D97-AF65-F5344CB8AC3E}">
        <p14:creationId xmlns:p14="http://schemas.microsoft.com/office/powerpoint/2010/main" val="3096115573"/>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2311" y="663416"/>
            <a:ext cx="8281872" cy="3108544"/>
          </a:xfrm>
          <a:prstGeom prst="rect">
            <a:avLst/>
          </a:prstGeom>
          <a:noFill/>
        </p:spPr>
        <p:txBody>
          <a:bodyPr wrap="square" rtlCol="0">
            <a:spAutoFit/>
          </a:bodyPr>
          <a:lstStyle/>
          <a:p>
            <a:pPr algn="ctr"/>
            <a:r>
              <a:rPr lang="en-US" sz="3200" b="1">
                <a:solidFill>
                  <a:schemeClr val="bg1">
                    <a:lumMod val="75000"/>
                  </a:schemeClr>
                </a:solidFill>
              </a:rPr>
              <a:t>Most companies have two forms of strategy: Deliberate and Emergent.</a:t>
            </a:r>
            <a:r>
              <a:rPr lang="en-US" sz="3200" b="1"/>
              <a:t>		</a:t>
            </a:r>
            <a:br>
              <a:rPr lang="en-US" sz="3200" b="1"/>
            </a:br>
            <a:endParaRPr lang="en-US" b="1"/>
          </a:p>
          <a:p>
            <a:pPr algn="ctr"/>
            <a:r>
              <a:rPr lang="en-US" sz="3200" b="1">
                <a:solidFill>
                  <a:srgbClr val="FF0000"/>
                </a:solidFill>
              </a:rPr>
              <a:t>Deliberate</a:t>
            </a:r>
            <a:r>
              <a:rPr lang="en-US" sz="3200" b="1"/>
              <a:t> is what’s in the business plan</a:t>
            </a:r>
            <a:r>
              <a:rPr lang="en-US" sz="3200"/>
              <a:t>, the PowerPoint Deck, the list of goals. And that’s what ends up changing 93% of the time.</a:t>
            </a:r>
            <a:br>
              <a:rPr lang="en-US" sz="3200"/>
            </a:br>
            <a:endParaRPr lang="en-US"/>
          </a:p>
        </p:txBody>
      </p:sp>
    </p:spTree>
    <p:extLst>
      <p:ext uri="{BB962C8B-B14F-4D97-AF65-F5344CB8AC3E}">
        <p14:creationId xmlns:p14="http://schemas.microsoft.com/office/powerpoint/2010/main" val="234392635"/>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2311" y="663416"/>
            <a:ext cx="8281872" cy="5570756"/>
          </a:xfrm>
          <a:prstGeom prst="rect">
            <a:avLst/>
          </a:prstGeom>
          <a:noFill/>
        </p:spPr>
        <p:txBody>
          <a:bodyPr wrap="square" rtlCol="0">
            <a:spAutoFit/>
          </a:bodyPr>
          <a:lstStyle/>
          <a:p>
            <a:pPr algn="ctr"/>
            <a:r>
              <a:rPr lang="en-US" sz="3200" b="1">
                <a:solidFill>
                  <a:srgbClr val="BFBFBF"/>
                </a:solidFill>
              </a:rPr>
              <a:t>Most companies have two forms of strategy: Deliberate and Emergent.	</a:t>
            </a:r>
            <a:r>
              <a:rPr lang="en-US" sz="3200" b="1"/>
              <a:t>	</a:t>
            </a:r>
            <a:br>
              <a:rPr lang="en-US" sz="3200" b="1"/>
            </a:br>
            <a:endParaRPr lang="en-US" b="1"/>
          </a:p>
          <a:p>
            <a:pPr algn="ctr"/>
            <a:r>
              <a:rPr lang="en-US" sz="3200" b="1">
                <a:solidFill>
                  <a:schemeClr val="accent2">
                    <a:lumMod val="60000"/>
                    <a:lumOff val="40000"/>
                  </a:schemeClr>
                </a:solidFill>
              </a:rPr>
              <a:t>Deliberate </a:t>
            </a:r>
            <a:r>
              <a:rPr lang="en-US" sz="3200" b="1">
                <a:solidFill>
                  <a:srgbClr val="BFBFBF"/>
                </a:solidFill>
              </a:rPr>
              <a:t>is what’s in the business plan</a:t>
            </a:r>
            <a:r>
              <a:rPr lang="en-US" sz="3200">
                <a:solidFill>
                  <a:srgbClr val="BFBFBF"/>
                </a:solidFill>
              </a:rPr>
              <a:t>, the PowerPoint Deck, the list of goals. And that’s what ends up changing 93% of the time.</a:t>
            </a:r>
            <a:br>
              <a:rPr lang="en-US" sz="3200">
                <a:solidFill>
                  <a:srgbClr val="BFBFBF"/>
                </a:solidFill>
              </a:rPr>
            </a:br>
            <a:endParaRPr lang="en-US">
              <a:solidFill>
                <a:srgbClr val="BFBFBF"/>
              </a:solidFill>
            </a:endParaRPr>
          </a:p>
          <a:p>
            <a:pPr algn="ctr"/>
            <a:r>
              <a:rPr lang="en-US" sz="3200" b="1">
                <a:solidFill>
                  <a:srgbClr val="FF0000"/>
                </a:solidFill>
              </a:rPr>
              <a:t>Emergent</a:t>
            </a:r>
            <a:r>
              <a:rPr lang="en-US" sz="3200" b="1"/>
              <a:t> is what you find along the way</a:t>
            </a:r>
            <a:r>
              <a:rPr lang="en-US" sz="3200"/>
              <a:t>. </a:t>
            </a:r>
            <a:br>
              <a:rPr lang="en-US" sz="3200"/>
            </a:br>
            <a:r>
              <a:rPr lang="en-US" sz="3200"/>
              <a:t>It’s when your baby nephew ignores the gift you bought him… but LOVES the shiny wrapping paper. The heart medication research… that ends up becoming Viagra. It’s unintended.</a:t>
            </a:r>
            <a:endParaRPr lang="en-US" sz="4000"/>
          </a:p>
        </p:txBody>
      </p:sp>
    </p:spTree>
    <p:extLst>
      <p:ext uri="{BB962C8B-B14F-4D97-AF65-F5344CB8AC3E}">
        <p14:creationId xmlns:p14="http://schemas.microsoft.com/office/powerpoint/2010/main" val="573686273"/>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33604" y="15516"/>
            <a:ext cx="3861702" cy="5016758"/>
          </a:xfrm>
          <a:prstGeom prst="rect">
            <a:avLst/>
          </a:prstGeom>
          <a:noFill/>
        </p:spPr>
        <p:txBody>
          <a:bodyPr wrap="square" rtlCol="0">
            <a:spAutoFit/>
          </a:bodyPr>
          <a:lstStyle/>
          <a:p>
            <a:pPr algn="ctr"/>
            <a:r>
              <a:rPr lang="en-US" sz="4000"/>
              <a:t>“Your life is always a balance of deliberate and emergent — </a:t>
            </a:r>
            <a:br>
              <a:rPr lang="en-US" sz="4000"/>
            </a:br>
            <a:r>
              <a:rPr lang="en-US" sz="4000"/>
              <a:t>what you plan, and what pops up through serendipity.”</a:t>
            </a:r>
          </a:p>
        </p:txBody>
      </p:sp>
      <p:pic>
        <p:nvPicPr>
          <p:cNvPr id="2" name="Picture 1" descr="bhide_bookcov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492670" cy="6858000"/>
          </a:xfrm>
          <a:prstGeom prst="rect">
            <a:avLst/>
          </a:prstGeom>
        </p:spPr>
      </p:pic>
      <p:pic>
        <p:nvPicPr>
          <p:cNvPr id="3" name="Picture 2" descr="image0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8991" y="5081266"/>
            <a:ext cx="2548008" cy="1711943"/>
          </a:xfrm>
          <a:prstGeom prst="rect">
            <a:avLst/>
          </a:prstGeom>
        </p:spPr>
      </p:pic>
    </p:spTree>
    <p:extLst>
      <p:ext uri="{BB962C8B-B14F-4D97-AF65-F5344CB8AC3E}">
        <p14:creationId xmlns:p14="http://schemas.microsoft.com/office/powerpoint/2010/main" val="3840669945"/>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153751"/>
            <a:ext cx="8466955" cy="4401205"/>
          </a:xfrm>
          <a:prstGeom prst="rect">
            <a:avLst/>
          </a:prstGeom>
          <a:noFill/>
        </p:spPr>
        <p:txBody>
          <a:bodyPr wrap="square" rtlCol="0">
            <a:spAutoFit/>
          </a:bodyPr>
          <a:lstStyle/>
          <a:p>
            <a:pPr algn="ctr"/>
            <a:r>
              <a:rPr lang="en-US" sz="4000"/>
              <a:t>“It turns out that people have no interest whatsoever in interacting </a:t>
            </a:r>
            <a:br>
              <a:rPr lang="en-US" sz="4000"/>
            </a:br>
            <a:r>
              <a:rPr lang="en-US" sz="4000"/>
              <a:t>with advertising. In fact, online banner ads have a click-through rate lower than one in a thousand. This is not interactivity. This is </a:t>
            </a:r>
            <a:r>
              <a:rPr lang="en-US" sz="4000" b="1"/>
              <a:t>absence</a:t>
            </a:r>
            <a:r>
              <a:rPr lang="en-US" sz="4000"/>
              <a:t> of interactivity.”</a:t>
            </a:r>
          </a:p>
        </p:txBody>
      </p:sp>
    </p:spTree>
    <p:extLst>
      <p:ext uri="{BB962C8B-B14F-4D97-AF65-F5344CB8AC3E}">
        <p14:creationId xmlns:p14="http://schemas.microsoft.com/office/powerpoint/2010/main" val="2022788696"/>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eagle_Books_by_VardaGinsburg_BigBackground.jpg"/>
          <p:cNvPicPr>
            <a:picLocks noChangeAspect="1"/>
          </p:cNvPicPr>
          <p:nvPr/>
        </p:nvPicPr>
        <p:blipFill rotWithShape="1">
          <a:blip r:embed="rId2">
            <a:extLst>
              <a:ext uri="{28A0092B-C50C-407E-A947-70E740481C1C}">
                <a14:useLocalDpi xmlns:a14="http://schemas.microsoft.com/office/drawing/2010/main" val="0"/>
              </a:ext>
            </a:extLst>
          </a:blip>
          <a:srcRect r="21481"/>
          <a:stretch/>
        </p:blipFill>
        <p:spPr>
          <a:xfrm>
            <a:off x="0" y="0"/>
            <a:ext cx="9144000" cy="6858000"/>
          </a:xfrm>
          <a:prstGeom prst="rect">
            <a:avLst/>
          </a:prstGeom>
        </p:spPr>
      </p:pic>
      <p:sp>
        <p:nvSpPr>
          <p:cNvPr id="5" name="TextBox 4"/>
          <p:cNvSpPr txBox="1"/>
          <p:nvPr/>
        </p:nvSpPr>
        <p:spPr>
          <a:xfrm>
            <a:off x="4083115" y="532968"/>
            <a:ext cx="4778592" cy="3724096"/>
          </a:xfrm>
          <a:prstGeom prst="rect">
            <a:avLst/>
          </a:prstGeom>
          <a:noFill/>
        </p:spPr>
        <p:txBody>
          <a:bodyPr wrap="square" rtlCol="0">
            <a:spAutoFit/>
          </a:bodyPr>
          <a:lstStyle/>
          <a:p>
            <a:pPr algn="ctr"/>
            <a:r>
              <a:rPr lang="en-US" sz="3200">
                <a:solidFill>
                  <a:schemeClr val="bg1">
                    <a:lumMod val="95000"/>
                  </a:schemeClr>
                </a:solidFill>
                <a:effectLst/>
              </a:rPr>
              <a:t>To see the unabridged </a:t>
            </a:r>
            <a:br>
              <a:rPr lang="en-US" sz="3200">
                <a:solidFill>
                  <a:schemeClr val="bg1">
                    <a:lumMod val="95000"/>
                  </a:schemeClr>
                </a:solidFill>
                <a:effectLst/>
              </a:rPr>
            </a:br>
            <a:r>
              <a:rPr lang="en-US" sz="3200">
                <a:solidFill>
                  <a:schemeClr val="bg1">
                    <a:lumMod val="95000"/>
                  </a:schemeClr>
                </a:solidFill>
                <a:effectLst/>
              </a:rPr>
              <a:t>Bob Hoffman video, search YouTube for </a:t>
            </a:r>
            <a:r>
              <a:rPr lang="en-US" sz="3200" i="1">
                <a:solidFill>
                  <a:schemeClr val="bg1">
                    <a:lumMod val="95000"/>
                  </a:schemeClr>
                </a:solidFill>
                <a:effectLst/>
              </a:rPr>
              <a:t>Bob Hoffman, The Golden Age of Bullshit.</a:t>
            </a:r>
          </a:p>
          <a:p>
            <a:pPr algn="ctr"/>
            <a:endParaRPr lang="en-US" sz="1200">
              <a:solidFill>
                <a:schemeClr val="bg1">
                  <a:lumMod val="95000"/>
                </a:schemeClr>
              </a:solidFill>
              <a:effectLst/>
            </a:endParaRPr>
          </a:p>
          <a:p>
            <a:pPr algn="ctr"/>
            <a:r>
              <a:rPr lang="en-US" sz="3200">
                <a:solidFill>
                  <a:schemeClr val="bg1">
                    <a:lumMod val="95000"/>
                  </a:schemeClr>
                </a:solidFill>
                <a:effectLst/>
              </a:rPr>
              <a:t>       Aroo.</a:t>
            </a:r>
            <a:endParaRPr lang="en-US" sz="4800">
              <a:solidFill>
                <a:schemeClr val="bg1">
                  <a:lumMod val="95000"/>
                </a:schemeClr>
              </a:solidFill>
              <a:effectLst/>
            </a:endParaRPr>
          </a:p>
          <a:p>
            <a:pPr algn="ctr"/>
            <a:r>
              <a:rPr lang="en-US" sz="3200">
                <a:solidFill>
                  <a:schemeClr val="bg1">
                    <a:lumMod val="95000"/>
                  </a:schemeClr>
                </a:solidFill>
                <a:effectLst/>
                <a:latin typeface="Comic Sans MS"/>
                <a:cs typeface="Comic Sans MS"/>
              </a:rPr>
              <a:t>     Indy</a:t>
            </a:r>
          </a:p>
          <a:p>
            <a:pPr algn="ctr"/>
            <a:endParaRPr lang="en-US" sz="3200">
              <a:solidFill>
                <a:schemeClr val="bg1">
                  <a:lumMod val="95000"/>
                </a:schemeClr>
              </a:solidFill>
              <a:effectLst>
                <a:glow rad="63500">
                  <a:schemeClr val="bg1">
                    <a:alpha val="40000"/>
                  </a:schemeClr>
                </a:glow>
              </a:effectLst>
            </a:endParaRPr>
          </a:p>
        </p:txBody>
      </p:sp>
    </p:spTree>
    <p:extLst>
      <p:ext uri="{BB962C8B-B14F-4D97-AF65-F5344CB8AC3E}">
        <p14:creationId xmlns:p14="http://schemas.microsoft.com/office/powerpoint/2010/main" val="23729656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474929"/>
            <a:ext cx="8466955" cy="4216539"/>
          </a:xfrm>
          <a:prstGeom prst="rect">
            <a:avLst/>
          </a:prstGeom>
          <a:noFill/>
        </p:spPr>
        <p:txBody>
          <a:bodyPr wrap="square" rtlCol="0">
            <a:spAutoFit/>
          </a:bodyPr>
          <a:lstStyle/>
          <a:p>
            <a:pPr algn="ctr"/>
            <a:r>
              <a:rPr lang="en-US" sz="4000"/>
              <a:t>“The idea that the same consumer who was frantically clicking her TV remote to </a:t>
            </a:r>
            <a:r>
              <a:rPr lang="en-US" sz="4000" i="1"/>
              <a:t>escape</a:t>
            </a:r>
            <a:r>
              <a:rPr lang="en-US" sz="4000"/>
              <a:t> from ads was going to joyfully click her remote to interact with them is going to go down as one of the all-time great advertising delusions.”</a:t>
            </a:r>
          </a:p>
          <a:p>
            <a:endParaRPr lang="en-US" sz="2800"/>
          </a:p>
        </p:txBody>
      </p:sp>
    </p:spTree>
    <p:extLst>
      <p:ext uri="{BB962C8B-B14F-4D97-AF65-F5344CB8AC3E}">
        <p14:creationId xmlns:p14="http://schemas.microsoft.com/office/powerpoint/2010/main" val="319433277"/>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486664"/>
            <a:ext cx="8466955" cy="3785652"/>
          </a:xfrm>
          <a:prstGeom prst="rect">
            <a:avLst/>
          </a:prstGeom>
          <a:noFill/>
        </p:spPr>
        <p:txBody>
          <a:bodyPr wrap="square" rtlCol="0">
            <a:spAutoFit/>
          </a:bodyPr>
          <a:lstStyle/>
          <a:p>
            <a:pPr algn="ctr"/>
            <a:r>
              <a:rPr lang="en-US" sz="4000"/>
              <a:t>“In 2010, Pepsi cancelled all its </a:t>
            </a:r>
            <a:br>
              <a:rPr lang="en-US" sz="4000"/>
            </a:br>
            <a:r>
              <a:rPr lang="en-US" sz="4000"/>
              <a:t>TV advertising and its Superbowl advertising to great fanfare and bet </a:t>
            </a:r>
            <a:br>
              <a:rPr lang="en-US" sz="4000"/>
            </a:br>
            <a:r>
              <a:rPr lang="en-US" sz="4000"/>
              <a:t>BIG on the largest experiment in social media marketing ever attempted, </a:t>
            </a:r>
            <a:br>
              <a:rPr lang="en-US" sz="4000"/>
            </a:br>
            <a:r>
              <a:rPr lang="en-US" sz="4000"/>
              <a:t>‘The Pepsi Refresh Project.’”</a:t>
            </a:r>
          </a:p>
        </p:txBody>
      </p:sp>
    </p:spTree>
    <p:extLst>
      <p:ext uri="{BB962C8B-B14F-4D97-AF65-F5344CB8AC3E}">
        <p14:creationId xmlns:p14="http://schemas.microsoft.com/office/powerpoint/2010/main" val="511936343"/>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8639" y="1830307"/>
            <a:ext cx="8466955" cy="3170099"/>
          </a:xfrm>
          <a:prstGeom prst="rect">
            <a:avLst/>
          </a:prstGeom>
          <a:noFill/>
        </p:spPr>
        <p:txBody>
          <a:bodyPr wrap="square" rtlCol="0">
            <a:spAutoFit/>
          </a:bodyPr>
          <a:lstStyle/>
          <a:p>
            <a:pPr algn="ctr"/>
            <a:r>
              <a:rPr lang="en-US" sz="4000"/>
              <a:t>“TIME magazine quoted the CEO </a:t>
            </a:r>
            <a:br>
              <a:rPr lang="en-US" sz="4000"/>
            </a:br>
            <a:r>
              <a:rPr lang="en-US" sz="4000"/>
              <a:t>of a New York brand consultancy, </a:t>
            </a:r>
            <a:br>
              <a:rPr lang="en-US" sz="4000"/>
            </a:br>
            <a:r>
              <a:rPr lang="en-US" sz="4000"/>
              <a:t>'This is exactly where Pepsi needs to be. These days brands need to </a:t>
            </a:r>
            <a:br>
              <a:rPr lang="en-US" sz="4000"/>
            </a:br>
            <a:r>
              <a:rPr lang="en-US" sz="4000"/>
              <a:t>become a movement.’”</a:t>
            </a:r>
          </a:p>
        </p:txBody>
      </p:sp>
    </p:spTree>
    <p:extLst>
      <p:ext uri="{BB962C8B-B14F-4D97-AF65-F5344CB8AC3E}">
        <p14:creationId xmlns:p14="http://schemas.microsoft.com/office/powerpoint/2010/main" val="702984099"/>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epsi Refresh Project Intro.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790389"/>
            <a:ext cx="9144000" cy="5143500"/>
          </a:xfrm>
          <a:prstGeom prst="rect">
            <a:avLst/>
          </a:prstGeom>
        </p:spPr>
      </p:pic>
    </p:spTree>
    <p:extLst>
      <p:ext uri="{BB962C8B-B14F-4D97-AF65-F5344CB8AC3E}">
        <p14:creationId xmlns:p14="http://schemas.microsoft.com/office/powerpoint/2010/main" val="528094420"/>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6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605</TotalTime>
  <Words>1200</Words>
  <Application>Microsoft Macintosh PowerPoint</Application>
  <PresentationFormat>On-screen Show (4:3)</PresentationFormat>
  <Paragraphs>93</Paragraphs>
  <Slides>50</Slides>
  <Notes>0</Notes>
  <HiddenSlides>0</HiddenSlides>
  <MMClips>5</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Williams Marketing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Roy Williams</dc:creator>
  <cp:lastModifiedBy>Roy Williams</cp:lastModifiedBy>
  <cp:revision>47</cp:revision>
  <dcterms:created xsi:type="dcterms:W3CDTF">2014-08-06T07:54:10Z</dcterms:created>
  <dcterms:modified xsi:type="dcterms:W3CDTF">2014-08-06T19:12:02Z</dcterms:modified>
</cp:coreProperties>
</file>